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287" r:id="rId3"/>
    <p:sldId id="285" r:id="rId4"/>
    <p:sldId id="286" r:id="rId5"/>
    <p:sldId id="281" r:id="rId6"/>
    <p:sldId id="288" r:id="rId7"/>
    <p:sldId id="320" r:id="rId8"/>
    <p:sldId id="321" r:id="rId9"/>
    <p:sldId id="319" r:id="rId10"/>
    <p:sldId id="279" r:id="rId11"/>
    <p:sldId id="311" r:id="rId12"/>
    <p:sldId id="266" r:id="rId13"/>
    <p:sldId id="278" r:id="rId14"/>
    <p:sldId id="259" r:id="rId15"/>
    <p:sldId id="261" r:id="rId16"/>
    <p:sldId id="263" r:id="rId17"/>
    <p:sldId id="262" r:id="rId18"/>
    <p:sldId id="323" r:id="rId19"/>
    <p:sldId id="291" r:id="rId20"/>
    <p:sldId id="296" r:id="rId21"/>
    <p:sldId id="292" r:id="rId22"/>
    <p:sldId id="297" r:id="rId23"/>
    <p:sldId id="298" r:id="rId24"/>
    <p:sldId id="324" r:id="rId25"/>
    <p:sldId id="299" r:id="rId26"/>
    <p:sldId id="325" r:id="rId27"/>
    <p:sldId id="300" r:id="rId28"/>
    <p:sldId id="326" r:id="rId29"/>
    <p:sldId id="302" r:id="rId30"/>
    <p:sldId id="303" r:id="rId31"/>
    <p:sldId id="305" r:id="rId32"/>
    <p:sldId id="306" r:id="rId33"/>
    <p:sldId id="307" r:id="rId34"/>
    <p:sldId id="308" r:id="rId35"/>
    <p:sldId id="327" r:id="rId36"/>
    <p:sldId id="309" r:id="rId37"/>
    <p:sldId id="310" r:id="rId38"/>
    <p:sldId id="322" r:id="rId39"/>
    <p:sldId id="268" r:id="rId40"/>
    <p:sldId id="313" r:id="rId41"/>
    <p:sldId id="314" r:id="rId42"/>
    <p:sldId id="315" r:id="rId43"/>
    <p:sldId id="316" r:id="rId44"/>
    <p:sldId id="317" r:id="rId45"/>
    <p:sldId id="318" r:id="rId46"/>
    <p:sldId id="312" r:id="rId47"/>
    <p:sldId id="269" r:id="rId48"/>
    <p:sldId id="271" r:id="rId49"/>
    <p:sldId id="277" r:id="rId50"/>
    <p:sldId id="272" r:id="rId51"/>
    <p:sldId id="274" r:id="rId52"/>
    <p:sldId id="273" r:id="rId53"/>
    <p:sldId id="289" r:id="rId54"/>
    <p:sldId id="304" r:id="rId55"/>
    <p:sldId id="28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4E5E-0294-452B-9211-CFF3D851EFA4}" type="datetimeFigureOut">
              <a:rPr lang="fr-FR" smtClean="0"/>
              <a:t>23/11/2016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301A4-5DA1-408B-A695-38CF597D07A9}" type="slidenum">
              <a:rPr lang="fr-FR" smtClean="0"/>
              <a:t>‹N°›</a:t>
            </a:fld>
            <a:endParaRPr lang="fr-FR"/>
          </a:p>
        </p:txBody>
      </p:sp>
    </p:spTree>
    <p:extLst>
      <p:ext uri="{BB962C8B-B14F-4D97-AF65-F5344CB8AC3E}">
        <p14:creationId xmlns:p14="http://schemas.microsoft.com/office/powerpoint/2010/main" val="288498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11/23/2016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11/23/2016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11/23/2016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dahecole.fr/"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dahecole.fr/" TargetMode="External"/><Relationship Id="rId1" Type="http://schemas.openxmlformats.org/officeDocument/2006/relationships/slideLayout" Target="../slideLayouts/slideLayout4.xml"/><Relationship Id="rId4" Type="http://schemas.openxmlformats.org/officeDocument/2006/relationships/hyperlink" Target="http://www.tdahecole.fr/-le-tda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neonmag.fr/temoignage-comment-j-ai-failli-survivre-a-un-attaque-de-zombies-a348126.html" TargetMode="External"/><Relationship Id="rId2" Type="http://schemas.openxmlformats.org/officeDocument/2006/relationships/hyperlink" Target="http://www.neonmag.fr/les-gribouillis-bons-pour-la-concentration-349672.html" TargetMode="External"/><Relationship Id="rId1" Type="http://schemas.openxmlformats.org/officeDocument/2006/relationships/slideLayout" Target="../slideLayouts/slideLayout4.xml"/><Relationship Id="rId6" Type="http://schemas.openxmlformats.org/officeDocument/2006/relationships/hyperlink" Target="http://www.neonmag.fr/10-faits-historiques-sur-les-licornes-a334672.html" TargetMode="External"/><Relationship Id="rId5" Type="http://schemas.openxmlformats.org/officeDocument/2006/relationships/hyperlink" Target="http://www.neonmag.fr/?attachment_id=449875" TargetMode="External"/><Relationship Id="rId4" Type="http://schemas.openxmlformats.org/officeDocument/2006/relationships/hyperlink" Target="http://u821.lyon.inserm.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www.youtube.com/user/jplachaux/video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h12qckEV0cU?t=2m1s"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Vid&#233;os/Hyperactivit%20%201%20Adrien%20Honnonss.mp4" TargetMode="External"/><Relationship Id="rId2" Type="http://schemas.openxmlformats.org/officeDocument/2006/relationships/hyperlink" Target="https://vimeo.com/96010905"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llegestjonavarin.fr/wp-content/uploads/2016/03/CHUMontpellierAIDEauxENSEIGNANTS.pdf"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tdah-france.fr/-Le-TDAH-en-bref-.html" TargetMode="External"/><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tdahecole.fr/-les-symptomes-du-tdah-/"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aba67.free.fr/?traitement_aba_procedures_02_augmenter_la_frequence_d_un_comportement"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Vid&#233;os/Comment%20renforcer%20l'attention%20des%20&#233;l&#232;ves%20.mp4" TargetMode="External"/><Relationship Id="rId2" Type="http://schemas.openxmlformats.org/officeDocument/2006/relationships/hyperlink" Target="https://youtu.be/9jpH7vlb7E8"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TDAH</a:t>
            </a:r>
          </a:p>
        </p:txBody>
      </p:sp>
      <p:sp>
        <p:nvSpPr>
          <p:cNvPr id="3" name="Sous-titre 2"/>
          <p:cNvSpPr>
            <a:spLocks noGrp="1"/>
          </p:cNvSpPr>
          <p:nvPr>
            <p:ph type="subTitle" idx="1"/>
          </p:nvPr>
        </p:nvSpPr>
        <p:spPr/>
        <p:txBody>
          <a:bodyPr>
            <a:normAutofit/>
          </a:bodyPr>
          <a:lstStyle/>
          <a:p>
            <a:r>
              <a:rPr lang="fr-FR" dirty="0"/>
              <a:t>Animation Pédagogique  		18.11.2016                     Thibaut Salem	</a:t>
            </a:r>
          </a:p>
        </p:txBody>
      </p:sp>
    </p:spTree>
    <p:extLst>
      <p:ext uri="{BB962C8B-B14F-4D97-AF65-F5344CB8AC3E}">
        <p14:creationId xmlns:p14="http://schemas.microsoft.com/office/powerpoint/2010/main" val="275301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2052718" y="1977602"/>
            <a:ext cx="2600071" cy="369332"/>
          </a:xfrm>
          <a:prstGeom prst="rect">
            <a:avLst/>
          </a:prstGeom>
        </p:spPr>
        <p:txBody>
          <a:bodyPr wrap="none">
            <a:spAutoFit/>
          </a:bodyPr>
          <a:lstStyle/>
          <a:p>
            <a:r>
              <a:rPr lang="fr-FR" dirty="0">
                <a:hlinkClick r:id="rId2"/>
              </a:rPr>
              <a:t>http://www.tdahecole.fr</a:t>
            </a:r>
            <a:r>
              <a:rPr lang="fr-FR" dirty="0"/>
              <a:t> /</a:t>
            </a:r>
          </a:p>
        </p:txBody>
      </p:sp>
      <p:pic>
        <p:nvPicPr>
          <p:cNvPr id="5" name="Image 4"/>
          <p:cNvPicPr>
            <a:picLocks noChangeAspect="1"/>
          </p:cNvPicPr>
          <p:nvPr/>
        </p:nvPicPr>
        <p:blipFill>
          <a:blip r:embed="rId3"/>
          <a:stretch>
            <a:fillRect/>
          </a:stretch>
        </p:blipFill>
        <p:spPr>
          <a:xfrm>
            <a:off x="4957010" y="2169618"/>
            <a:ext cx="6357465" cy="4540306"/>
          </a:xfrm>
          <a:prstGeom prst="rect">
            <a:avLst/>
          </a:prstGeom>
        </p:spPr>
      </p:pic>
    </p:spTree>
    <p:extLst>
      <p:ext uri="{BB962C8B-B14F-4D97-AF65-F5344CB8AC3E}">
        <p14:creationId xmlns:p14="http://schemas.microsoft.com/office/powerpoint/2010/main" val="115909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2052718" y="1977602"/>
            <a:ext cx="2600071" cy="369332"/>
          </a:xfrm>
          <a:prstGeom prst="rect">
            <a:avLst/>
          </a:prstGeom>
        </p:spPr>
        <p:txBody>
          <a:bodyPr wrap="none">
            <a:spAutoFit/>
          </a:bodyPr>
          <a:lstStyle/>
          <a:p>
            <a:r>
              <a:rPr lang="fr-FR" dirty="0">
                <a:hlinkClick r:id="rId2"/>
              </a:rPr>
              <a:t>http://www.tdahecole.fr</a:t>
            </a:r>
            <a:r>
              <a:rPr lang="fr-FR" dirty="0"/>
              <a:t> /</a:t>
            </a:r>
          </a:p>
        </p:txBody>
      </p:sp>
      <p:pic>
        <p:nvPicPr>
          <p:cNvPr id="5" name="Image 4"/>
          <p:cNvPicPr>
            <a:picLocks noChangeAspect="1"/>
          </p:cNvPicPr>
          <p:nvPr/>
        </p:nvPicPr>
        <p:blipFill>
          <a:blip r:embed="rId3"/>
          <a:stretch>
            <a:fillRect/>
          </a:stretch>
        </p:blipFill>
        <p:spPr>
          <a:xfrm>
            <a:off x="8037095" y="284176"/>
            <a:ext cx="4031359" cy="2879073"/>
          </a:xfrm>
          <a:prstGeom prst="rect">
            <a:avLst/>
          </a:prstGeom>
        </p:spPr>
      </p:pic>
      <p:sp>
        <p:nvSpPr>
          <p:cNvPr id="6" name="Rectangle 5"/>
          <p:cNvSpPr/>
          <p:nvPr/>
        </p:nvSpPr>
        <p:spPr>
          <a:xfrm>
            <a:off x="1584732" y="3421953"/>
            <a:ext cx="9020454" cy="2862322"/>
          </a:xfrm>
          <a:prstGeom prst="rect">
            <a:avLst/>
          </a:prstGeom>
        </p:spPr>
        <p:txBody>
          <a:bodyPr wrap="square">
            <a:spAutoFit/>
          </a:bodyPr>
          <a:lstStyle/>
          <a:p>
            <a:r>
              <a:rPr lang="fr-FR" sz="3600" dirty="0"/>
              <a:t>Les symptômes du </a:t>
            </a:r>
            <a:r>
              <a:rPr lang="fr-FR" sz="3600" dirty="0">
                <a:hlinkClick r:id="rId4"/>
              </a:rPr>
              <a:t>TDAH</a:t>
            </a:r>
            <a:r>
              <a:rPr lang="fr-FR" sz="3600" dirty="0"/>
              <a:t> sont susceptibles de fluctuer dans le temps et de varier en intensité, en fonction du profil de l’enfant, de l’expression du trouble, mais aussi en fonction de l’environnement dans lequel il évolue.</a:t>
            </a:r>
          </a:p>
        </p:txBody>
      </p:sp>
    </p:spTree>
    <p:extLst>
      <p:ext uri="{BB962C8B-B14F-4D97-AF65-F5344CB8AC3E}">
        <p14:creationId xmlns:p14="http://schemas.microsoft.com/office/powerpoint/2010/main" val="320510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7" y="360608"/>
            <a:ext cx="9784080" cy="1508760"/>
          </a:xfrm>
        </p:spPr>
        <p:txBody>
          <a:bodyPr/>
          <a:lstStyle/>
          <a:p>
            <a:endParaRPr lang="fr-FR" dirty="0"/>
          </a:p>
        </p:txBody>
      </p:sp>
      <p:pic>
        <p:nvPicPr>
          <p:cNvPr id="7" name="Image 6"/>
          <p:cNvPicPr>
            <a:picLocks noChangeAspect="1"/>
          </p:cNvPicPr>
          <p:nvPr/>
        </p:nvPicPr>
        <p:blipFill>
          <a:blip r:embed="rId2"/>
          <a:stretch>
            <a:fillRect/>
          </a:stretch>
        </p:blipFill>
        <p:spPr>
          <a:xfrm>
            <a:off x="6196428" y="405146"/>
            <a:ext cx="5895146" cy="1039076"/>
          </a:xfrm>
          <a:prstGeom prst="rect">
            <a:avLst/>
          </a:prstGeom>
        </p:spPr>
      </p:pic>
      <p:pic>
        <p:nvPicPr>
          <p:cNvPr id="8" name="Image 7"/>
          <p:cNvPicPr>
            <a:picLocks noChangeAspect="1"/>
          </p:cNvPicPr>
          <p:nvPr/>
        </p:nvPicPr>
        <p:blipFill>
          <a:blip r:embed="rId3"/>
          <a:stretch>
            <a:fillRect/>
          </a:stretch>
        </p:blipFill>
        <p:spPr>
          <a:xfrm>
            <a:off x="465785" y="2656564"/>
            <a:ext cx="8678216" cy="3411753"/>
          </a:xfrm>
          <a:prstGeom prst="rect">
            <a:avLst/>
          </a:prstGeom>
        </p:spPr>
      </p:pic>
      <p:pic>
        <p:nvPicPr>
          <p:cNvPr id="2050" name="Picture 2" descr="http://www.cerveauetpsycho.fr/e_img/boutique/full/_done_20111221_155921_cerveau_et_psycho-2012-janvier_fevrier_49-fu-cp_49_cou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792" y="2628050"/>
            <a:ext cx="2328342" cy="32197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76522" y="6036597"/>
            <a:ext cx="2651621" cy="646331"/>
          </a:xfrm>
          <a:prstGeom prst="rect">
            <a:avLst/>
          </a:prstGeom>
        </p:spPr>
        <p:txBody>
          <a:bodyPr wrap="square">
            <a:spAutoFit/>
          </a:bodyPr>
          <a:lstStyle/>
          <a:p>
            <a:r>
              <a:rPr lang="fr-FR" dirty="0" err="1"/>
              <a:t>Cerveau&amp;Psycho</a:t>
            </a:r>
            <a:r>
              <a:rPr lang="fr-FR" dirty="0"/>
              <a:t> n° 49 </a:t>
            </a:r>
            <a:br>
              <a:rPr lang="fr-FR" dirty="0"/>
            </a:br>
            <a:r>
              <a:rPr lang="fr-FR" dirty="0"/>
              <a:t>janvier - février 2012</a:t>
            </a:r>
          </a:p>
        </p:txBody>
      </p:sp>
    </p:spTree>
    <p:extLst>
      <p:ext uri="{BB962C8B-B14F-4D97-AF65-F5344CB8AC3E}">
        <p14:creationId xmlns:p14="http://schemas.microsoft.com/office/powerpoint/2010/main" val="146490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a:t>
            </a:r>
            <a:endParaRPr lang="fr-FR" dirty="0"/>
          </a:p>
        </p:txBody>
      </p:sp>
      <p:sp>
        <p:nvSpPr>
          <p:cNvPr id="2" name="Rectangle 1"/>
          <p:cNvSpPr>
            <a:spLocks noChangeArrowheads="1"/>
          </p:cNvSpPr>
          <p:nvPr/>
        </p:nvSpPr>
        <p:spPr bwMode="auto">
          <a:xfrm>
            <a:off x="238539" y="1931435"/>
            <a:ext cx="1195346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fr-FR" altLang="fr-FR" sz="1600" b="1" u="sng" dirty="0" err="1">
                <a:latin typeface="Arial" panose="020B0604020202020204" pitchFamily="34" charset="0"/>
                <a:hlinkClick r:id="rId2"/>
              </a:rPr>
              <a:t>Neon</a:t>
            </a:r>
            <a:r>
              <a:rPr lang="fr-FR" altLang="fr-FR" sz="1600" b="1" u="sng" dirty="0">
                <a:latin typeface="Arial" panose="020B0604020202020204" pitchFamily="34" charset="0"/>
                <a:hlinkClick r:id="rId2"/>
              </a:rPr>
              <a:t> 4 </a:t>
            </a:r>
            <a:r>
              <a:rPr lang="fr-FR" altLang="fr-FR" sz="1600" b="1" u="sng" dirty="0" err="1">
                <a:latin typeface="Arial" panose="020B0604020202020204" pitchFamily="34" charset="0"/>
                <a:hlinkClick r:id="rId2"/>
              </a:rPr>
              <a:t>novembrer</a:t>
            </a:r>
            <a:r>
              <a:rPr lang="fr-FR" altLang="fr-FR" sz="1600" b="1" u="sng" dirty="0">
                <a:latin typeface="Arial" panose="020B0604020202020204" pitchFamily="34" charset="0"/>
                <a:hlinkClick r:id="rId2"/>
              </a:rPr>
              <a:t> 2014</a:t>
            </a:r>
          </a:p>
          <a:p>
            <a:pPr lvl="0" defTabSz="914400" eaLnBrk="0" fontAlgn="base" hangingPunct="0">
              <a:spcBef>
                <a:spcPct val="0"/>
              </a:spcBef>
              <a:spcAft>
                <a:spcPct val="0"/>
              </a:spcAft>
            </a:pPr>
            <a:r>
              <a:rPr lang="fr-FR" altLang="fr-FR" sz="1600" b="1" dirty="0">
                <a:latin typeface="Arial" panose="020B0604020202020204" pitchFamily="34" charset="0"/>
                <a:hlinkClick r:id="rId2"/>
              </a:rPr>
              <a:t>http://www.neonmag.fr/les-gribouillis-bons-pour-la-concentration-349672.html</a:t>
            </a:r>
            <a:endParaRPr lang="fr-FR" altLang="fr-FR" sz="1600" b="1" dirty="0">
              <a:latin typeface="Arial" panose="020B0604020202020204" pitchFamily="34" charset="0"/>
            </a:endParaRPr>
          </a:p>
          <a:p>
            <a:pPr lvl="0" defTabSz="914400" eaLnBrk="0" fontAlgn="base" hangingPunct="0">
              <a:spcBef>
                <a:spcPct val="0"/>
              </a:spcBef>
              <a:spcAft>
                <a:spcPct val="0"/>
              </a:spcAft>
            </a:pPr>
            <a:endParaRPr lang="fr-FR" altLang="fr-FR" sz="16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Dessiner dans la marge pendant une réunion ne perturbe pas l’attention, au contraire.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Arial" panose="020B0604020202020204" pitchFamily="34" charset="0"/>
              </a:rPr>
              <a:t>« Si je te saoule, t’as qu’à le dire direct ! « </a:t>
            </a:r>
            <a:r>
              <a:rPr kumimoji="0" lang="fr-FR" altLang="fr-FR" sz="1800" b="0" i="0" u="none" strike="noStrike" cap="none" normalizeH="0" baseline="0" dirty="0">
                <a:ln>
                  <a:noFill/>
                </a:ln>
                <a:solidFill>
                  <a:schemeClr val="tx1"/>
                </a:solidFill>
                <a:effectLst/>
                <a:latin typeface="Arial" panose="020B0604020202020204" pitchFamily="34" charset="0"/>
              </a:rPr>
              <a:t> Voilà, tu l’as énervé(e). Une heure qu’il/elle te parle d’un truc HYPER important, et toi, tu gribouilles dans le coin de ta feuille. Pourtant, tu écoutais avec beaucoup d’intérêt comme il/elle s’en était sorti(e) à </a:t>
            </a:r>
            <a:r>
              <a:rPr kumimoji="0" lang="fr-FR" altLang="fr-FR" sz="1800" b="0" i="0" u="none" strike="noStrike" cap="none" normalizeH="0" baseline="0" dirty="0">
                <a:ln>
                  <a:noFill/>
                </a:ln>
                <a:solidFill>
                  <a:schemeClr val="tx1"/>
                </a:solidFill>
                <a:effectLst/>
                <a:latin typeface="Arial" panose="020B0604020202020204" pitchFamily="34" charset="0"/>
                <a:hlinkClick r:id="rId3"/>
              </a:rPr>
              <a:t>une attaque de zombies.</a:t>
            </a:r>
            <a:r>
              <a:rPr kumimoji="0" lang="fr-FR" altLang="fr-FR" sz="1800" b="0" i="0" u="none" strike="noStrike" cap="none" normalizeH="0" baseline="0" dirty="0">
                <a:ln>
                  <a:noFill/>
                </a:ln>
                <a:solidFill>
                  <a:schemeClr val="tx1"/>
                </a:solidFill>
                <a:effectLst/>
                <a:latin typeface="Arial" panose="020B0604020202020204" pitchFamily="34" charset="0"/>
              </a:rPr>
              <a:t> Si, si : </a:t>
            </a:r>
            <a:r>
              <a:rPr kumimoji="0" lang="fr-FR" altLang="fr-FR" sz="1800" b="0" i="1" u="none" strike="noStrike" cap="none" normalizeH="0" baseline="0" dirty="0">
                <a:ln>
                  <a:noFill/>
                </a:ln>
                <a:solidFill>
                  <a:schemeClr val="tx1"/>
                </a:solidFill>
                <a:effectLst/>
                <a:latin typeface="Arial" panose="020B0604020202020204" pitchFamily="34" charset="0"/>
              </a:rPr>
              <a:t>« Les zones du cerveau engagées lors du dessin ne sont pas les mêmes que celles qui sont sollicitées lors de l’écoute attentive d’un discours »</a:t>
            </a:r>
            <a:r>
              <a:rPr kumimoji="0" lang="fr-FR" altLang="fr-FR" sz="1800" b="0" i="0" u="none" strike="noStrike" cap="none" normalizeH="0" baseline="0" dirty="0">
                <a:ln>
                  <a:noFill/>
                </a:ln>
                <a:solidFill>
                  <a:schemeClr val="tx1"/>
                </a:solidFill>
                <a:effectLst/>
                <a:latin typeface="Arial" panose="020B0604020202020204" pitchFamily="34" charset="0"/>
              </a:rPr>
              <a:t>, explique Jean-Philippe </a:t>
            </a:r>
            <a:r>
              <a:rPr kumimoji="0" lang="fr-FR" altLang="fr-FR" sz="1800" b="0" i="0" u="none" strike="noStrike" cap="none" normalizeH="0" baseline="0" dirty="0" err="1">
                <a:ln>
                  <a:noFill/>
                </a:ln>
                <a:solidFill>
                  <a:schemeClr val="tx1"/>
                </a:solidFill>
                <a:effectLst/>
                <a:latin typeface="Arial" panose="020B0604020202020204" pitchFamily="34" charset="0"/>
              </a:rPr>
              <a:t>Lachaux</a:t>
            </a:r>
            <a:r>
              <a:rPr kumimoji="0" lang="fr-FR" altLang="fr-FR" sz="1800" b="0" i="0" u="none" strike="noStrike" cap="none" normalizeH="0" baseline="0" dirty="0">
                <a:ln>
                  <a:noFill/>
                </a:ln>
                <a:solidFill>
                  <a:schemeClr val="tx1"/>
                </a:solidFill>
                <a:effectLst/>
                <a:latin typeface="Arial" panose="020B0604020202020204" pitchFamily="34" charset="0"/>
              </a:rPr>
              <a:t>, directeur de recherche au </a:t>
            </a:r>
            <a:r>
              <a:rPr kumimoji="0" lang="fr-FR" altLang="fr-FR" sz="1800" b="1" i="0" u="none" strike="noStrike" cap="none" normalizeH="0" baseline="0" dirty="0">
                <a:ln>
                  <a:noFill/>
                </a:ln>
                <a:solidFill>
                  <a:schemeClr val="tx1"/>
                </a:solidFill>
                <a:effectLst/>
                <a:latin typeface="Arial" panose="020B0604020202020204" pitchFamily="34" charset="0"/>
              </a:rPr>
              <a:t>CNRS</a:t>
            </a:r>
            <a:r>
              <a:rPr kumimoji="0" lang="fr-FR" altLang="fr-FR" sz="1800" b="0" i="0" u="none" strike="noStrike" cap="none" normalizeH="0" baseline="0" dirty="0">
                <a:ln>
                  <a:noFill/>
                </a:ln>
                <a:solidFill>
                  <a:schemeClr val="tx1"/>
                </a:solidFill>
                <a:effectLst/>
                <a:latin typeface="Arial" panose="020B0604020202020204" pitchFamily="34" charset="0"/>
              </a:rPr>
              <a:t> et membre du </a:t>
            </a:r>
            <a:r>
              <a:rPr kumimoji="0" lang="fr-FR" altLang="fr-FR" sz="1800" b="0" i="0" u="none" strike="noStrike" cap="none" normalizeH="0" baseline="0" dirty="0">
                <a:ln>
                  <a:noFill/>
                </a:ln>
                <a:solidFill>
                  <a:schemeClr val="tx1"/>
                </a:solidFill>
                <a:effectLst/>
                <a:latin typeface="Arial" panose="020B0604020202020204" pitchFamily="34" charset="0"/>
                <a:hlinkClick r:id="rId4"/>
              </a:rPr>
              <a:t>laboratoire Dynamique cérébrale et cognition de l’Inserm</a:t>
            </a:r>
            <a:r>
              <a:rPr kumimoji="0" lang="fr-FR" altLang="fr-FR" sz="1800" b="0" i="0" u="none" strike="noStrike" cap="none" normalizeH="0" baseline="0" dirty="0">
                <a:ln>
                  <a:noFill/>
                </a:ln>
                <a:solidFill>
                  <a:schemeClr val="tx1"/>
                </a:solidFill>
                <a:effectLst/>
                <a:latin typeface="Arial" panose="020B0604020202020204" pitchFamily="34" charset="0"/>
              </a:rPr>
              <a:t> à Lyon. Mieux encore, </a:t>
            </a:r>
            <a:r>
              <a:rPr kumimoji="0" lang="fr-FR" altLang="fr-FR" sz="1800" b="1" i="0" u="none" strike="noStrike" cap="none" normalizeH="0" baseline="0" dirty="0">
                <a:ln>
                  <a:noFill/>
                </a:ln>
                <a:solidFill>
                  <a:schemeClr val="tx1"/>
                </a:solidFill>
                <a:effectLst/>
                <a:latin typeface="Arial" panose="020B0604020202020204" pitchFamily="34" charset="0"/>
              </a:rPr>
              <a:t>gribouiller aiderait à se concentrer et faciliterait l’assimilation d’informations.</a:t>
            </a:r>
            <a:r>
              <a:rPr kumimoji="0" lang="fr-FR" altLang="fr-FR" sz="1800" b="0" i="0" u="none" strike="noStrike" cap="none" normalizeH="0" baseline="0" dirty="0">
                <a:ln>
                  <a:noFill/>
                </a:ln>
                <a:solidFill>
                  <a:schemeClr val="tx1"/>
                </a:solidFill>
                <a:effectLst/>
                <a:latin typeface="Arial" panose="020B0604020202020204" pitchFamily="34" charset="0"/>
              </a:rPr>
              <a:t> Comment ? </a:t>
            </a:r>
            <a:r>
              <a:rPr kumimoji="0" lang="fr-FR" altLang="fr-FR" sz="1800" b="0" i="1" u="none" strike="noStrike" cap="none" normalizeH="0" baseline="0" dirty="0">
                <a:ln>
                  <a:noFill/>
                </a:ln>
                <a:solidFill>
                  <a:schemeClr val="tx1"/>
                </a:solidFill>
                <a:effectLst/>
                <a:latin typeface="Arial" panose="020B0604020202020204" pitchFamily="34" charset="0"/>
              </a:rPr>
              <a:t>« En canalisant “le vagabondage de l’esprit”</a:t>
            </a:r>
            <a:r>
              <a:rPr kumimoji="0" lang="fr-FR" altLang="fr-FR" sz="1800" b="0" i="0" u="none" strike="noStrike" cap="none" normalizeH="0" baseline="0" dirty="0">
                <a:ln>
                  <a:noFill/>
                </a:ln>
                <a:solidFill>
                  <a:schemeClr val="tx1"/>
                </a:solidFill>
                <a:effectLst/>
                <a:latin typeface="Arial" panose="020B0604020202020204" pitchFamily="34" charset="0"/>
              </a:rPr>
              <a:t>.</a:t>
            </a:r>
            <a:r>
              <a:rPr kumimoji="0" lang="fr-FR" altLang="fr-FR" sz="1800" b="0" i="1" u="none" strike="noStrike" cap="none" normalizeH="0" baseline="0" dirty="0">
                <a:ln>
                  <a:noFill/>
                </a:ln>
                <a:solidFill>
                  <a:schemeClr val="tx1"/>
                </a:solidFill>
                <a:effectLst/>
                <a:latin typeface="Arial" panose="020B0604020202020204" pitchFamily="34" charset="0"/>
              </a:rPr>
              <a:t> Il s’agit de pensées issues de l’imagination ou de la mémoire, qui surgissent et parasitent notre concentration.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hlinkClick r:id="rId5"/>
              </a:rPr>
              <a:t>  </a:t>
            </a:r>
            <a:endParaRPr kumimoji="0" lang="fr-FR" altLang="fr-FR" sz="33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Flickr Tom </a:t>
            </a:r>
            <a:r>
              <a:rPr kumimoji="0" lang="fr-FR" altLang="fr-FR" sz="1800" b="0" i="0" u="none" strike="noStrike" cap="none" normalizeH="0" baseline="0" dirty="0" err="1">
                <a:ln>
                  <a:noFill/>
                </a:ln>
                <a:solidFill>
                  <a:schemeClr val="tx1"/>
                </a:solidFill>
                <a:effectLst/>
                <a:latin typeface="Arial" panose="020B0604020202020204" pitchFamily="34" charset="0"/>
              </a:rPr>
              <a:t>Wachtel</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Traduction : tracer des hiéroglyphes étranges évite les pensées du style : </a:t>
            </a:r>
            <a:r>
              <a:rPr kumimoji="0" lang="fr-FR" altLang="fr-FR" sz="1800" b="0" i="1" u="none" strike="noStrike" cap="none" normalizeH="0" baseline="0" dirty="0">
                <a:ln>
                  <a:noFill/>
                </a:ln>
                <a:solidFill>
                  <a:schemeClr val="tx1"/>
                </a:solidFill>
                <a:effectLst/>
                <a:latin typeface="Arial" panose="020B0604020202020204" pitchFamily="34" charset="0"/>
              </a:rPr>
              <a:t>« Zut, il faut que j’achète le pain ! «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1" u="none" strike="noStrike" cap="none" normalizeH="0" baseline="0" dirty="0">
                <a:ln>
                  <a:noFill/>
                </a:ln>
                <a:solidFill>
                  <a:schemeClr val="tx1"/>
                </a:solidFill>
                <a:effectLst/>
                <a:latin typeface="Arial" panose="020B0604020202020204" pitchFamily="34" charset="0"/>
              </a:rPr>
              <a:t>« Attention, on ne parle pas de VRAIS dessins qui eux réclament un peu d’attention ! »</a:t>
            </a:r>
            <a:r>
              <a:rPr kumimoji="0" lang="fr-FR" altLang="fr-FR" sz="1800" b="0" i="0" u="none" strike="noStrike" cap="none" normalizeH="0" baseline="0" dirty="0">
                <a:ln>
                  <a:noFill/>
                </a:ln>
                <a:solidFill>
                  <a:schemeClr val="tx1"/>
                </a:solidFill>
                <a:effectLst/>
                <a:latin typeface="Arial" panose="020B0604020202020204" pitchFamily="34" charset="0"/>
              </a:rPr>
              <a:t> prévient toutefois le chercheur Jean-Philippe </a:t>
            </a:r>
            <a:r>
              <a:rPr kumimoji="0" lang="fr-FR" altLang="fr-FR" sz="1800" b="0" i="0" u="none" strike="noStrike" cap="none" normalizeH="0" baseline="0" dirty="0" err="1">
                <a:ln>
                  <a:noFill/>
                </a:ln>
                <a:solidFill>
                  <a:schemeClr val="tx1"/>
                </a:solidFill>
                <a:effectLst/>
                <a:latin typeface="Arial" panose="020B0604020202020204" pitchFamily="34" charset="0"/>
              </a:rPr>
              <a:t>Lachaux</a:t>
            </a:r>
            <a:r>
              <a:rPr kumimoji="0" lang="fr-FR" altLang="fr-FR" sz="1800" b="0" i="0" u="none" strike="noStrike" cap="none" normalizeH="0" baseline="0" dirty="0">
                <a:ln>
                  <a:noFill/>
                </a:ln>
                <a:solidFill>
                  <a:schemeClr val="tx1"/>
                </a:solidFill>
                <a:effectLst/>
                <a:latin typeface="Arial" panose="020B0604020202020204" pitchFamily="34" charset="0"/>
              </a:rPr>
              <a:t>. Dommage pour les dessins de </a:t>
            </a:r>
            <a:r>
              <a:rPr kumimoji="0" lang="fr-FR" altLang="fr-FR" sz="1800" b="0" i="0" u="none" strike="noStrike" cap="none" normalizeH="0" baseline="0" dirty="0">
                <a:ln>
                  <a:noFill/>
                </a:ln>
                <a:solidFill>
                  <a:schemeClr val="tx1"/>
                </a:solidFill>
                <a:effectLst/>
                <a:latin typeface="Arial" panose="020B0604020202020204" pitchFamily="34" charset="0"/>
                <a:hlinkClick r:id="rId6"/>
              </a:rPr>
              <a:t>licornes</a:t>
            </a:r>
            <a:r>
              <a:rPr kumimoji="0" lang="fr-FR" altLang="fr-FR"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53966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Jean Philippe LAchaux</a:t>
            </a:r>
          </a:p>
        </p:txBody>
      </p:sp>
      <p:pic>
        <p:nvPicPr>
          <p:cNvPr id="1026" name="Picture 2" descr="Le Cerveau funambule: Comprendre et apprivoiser son attention grâce aux neurosciences par [Lachaux, Jean-Philip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678044" y="2185621"/>
            <a:ext cx="1949123" cy="2957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veau attentif (Le) par [Lachaux, Jean-Phili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875" y="2648319"/>
            <a:ext cx="1615378" cy="249518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p:cNvSpPr>
            <a:spLocks noGrp="1"/>
          </p:cNvSpPr>
          <p:nvPr>
            <p:ph sz="half" idx="1"/>
          </p:nvPr>
        </p:nvSpPr>
        <p:spPr>
          <a:xfrm>
            <a:off x="803216" y="5143501"/>
            <a:ext cx="6400898" cy="1074419"/>
          </a:xfrm>
        </p:spPr>
        <p:txBody>
          <a:bodyPr/>
          <a:lstStyle/>
          <a:p>
            <a:pPr marL="0" indent="0">
              <a:buNone/>
            </a:pPr>
            <a:r>
              <a:rPr lang="fr-FR" dirty="0">
                <a:hlinkClick r:id="rId4"/>
              </a:rPr>
              <a:t>https://www.youtube.com/user/jplachaux/videos</a:t>
            </a:r>
            <a:r>
              <a:rPr lang="fr-FR" dirty="0"/>
              <a:t> </a:t>
            </a:r>
          </a:p>
        </p:txBody>
      </p:sp>
      <p:pic>
        <p:nvPicPr>
          <p:cNvPr id="3" name="Image 2"/>
          <p:cNvPicPr>
            <a:picLocks noChangeAspect="1"/>
          </p:cNvPicPr>
          <p:nvPr/>
        </p:nvPicPr>
        <p:blipFill>
          <a:blip r:embed="rId5"/>
          <a:stretch>
            <a:fillRect/>
          </a:stretch>
        </p:blipFill>
        <p:spPr>
          <a:xfrm>
            <a:off x="401088" y="2752724"/>
            <a:ext cx="6803026" cy="2090739"/>
          </a:xfrm>
          <a:prstGeom prst="rect">
            <a:avLst/>
          </a:prstGeom>
        </p:spPr>
      </p:pic>
    </p:spTree>
    <p:extLst>
      <p:ext uri="{BB962C8B-B14F-4D97-AF65-F5344CB8AC3E}">
        <p14:creationId xmlns:p14="http://schemas.microsoft.com/office/powerpoint/2010/main" val="416905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Savoir déclencher un état d’attention plus stable</a:t>
            </a:r>
          </a:p>
        </p:txBody>
      </p:sp>
      <p:sp>
        <p:nvSpPr>
          <p:cNvPr id="4" name="Espace réservé du contenu 3"/>
          <p:cNvSpPr>
            <a:spLocks noGrp="1"/>
          </p:cNvSpPr>
          <p:nvPr>
            <p:ph sz="half" idx="2"/>
          </p:nvPr>
        </p:nvSpPr>
        <p:spPr>
          <a:xfrm>
            <a:off x="304800" y="2093843"/>
            <a:ext cx="6546574" cy="4333461"/>
          </a:xfrm>
        </p:spPr>
        <p:txBody>
          <a:bodyPr>
            <a:normAutofit lnSpcReduction="10000"/>
          </a:bodyPr>
          <a:lstStyle/>
          <a:p>
            <a:r>
              <a:rPr lang="fr-FR" dirty="0"/>
              <a:t>Chapitre 11 - Pour finir </a:t>
            </a:r>
          </a:p>
          <a:p>
            <a:r>
              <a:rPr lang="fr-FR" dirty="0"/>
              <a:t>« Je ne voudrais donc pas donner l’impression de promouvoir dans ce livre une sorte </a:t>
            </a:r>
            <a:r>
              <a:rPr lang="fr-FR" b="1" dirty="0"/>
              <a:t>de fanatisme attentionnel exigeant </a:t>
            </a:r>
            <a:r>
              <a:rPr lang="fr-FR" dirty="0"/>
              <a:t>selon lequel tout le monde doit être attentif tout le temps. Simplement, il peut être nécessaire ou agréable, </a:t>
            </a:r>
            <a:r>
              <a:rPr lang="fr-FR" b="1" dirty="0"/>
              <a:t>de temps en temps, de basculer dans un mode d’attention plus stable</a:t>
            </a:r>
            <a:r>
              <a:rPr lang="fr-FR" dirty="0"/>
              <a:t>. Il faut </a:t>
            </a:r>
            <a:r>
              <a:rPr lang="fr-FR" b="1" dirty="0"/>
              <a:t>alors savoir déclencher cet état, sans délai ni hésitation, et pendant tout le temps nécessaire.</a:t>
            </a:r>
            <a:r>
              <a:rPr lang="fr-FR" dirty="0"/>
              <a:t> </a:t>
            </a:r>
          </a:p>
          <a:p>
            <a:r>
              <a:rPr lang="fr-FR" dirty="0"/>
              <a:t>Une compréhension des mécanismes cérébraux de l’attention permet d’en déduire une relation nouvelle, plus efficace et surtout moins conflictuelle avec celle-ci. »</a:t>
            </a:r>
          </a:p>
          <a:p>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6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Trouble de l’attention</a:t>
            </a:r>
          </a:p>
        </p:txBody>
      </p:sp>
      <p:sp>
        <p:nvSpPr>
          <p:cNvPr id="4" name="Espace réservé du contenu 3"/>
          <p:cNvSpPr>
            <a:spLocks noGrp="1"/>
          </p:cNvSpPr>
          <p:nvPr>
            <p:ph sz="half" idx="2"/>
          </p:nvPr>
        </p:nvSpPr>
        <p:spPr>
          <a:xfrm>
            <a:off x="304800" y="2656566"/>
            <a:ext cx="6586330" cy="3770738"/>
          </a:xfrm>
        </p:spPr>
        <p:txBody>
          <a:bodyPr/>
          <a:lstStyle/>
          <a:p>
            <a:r>
              <a:rPr lang="fr-FR" dirty="0"/>
              <a:t>Chapitre 1 - Attention et performance </a:t>
            </a:r>
          </a:p>
          <a:p>
            <a:r>
              <a:rPr lang="fr-FR" sz="3200" dirty="0"/>
              <a:t>« Nous </a:t>
            </a:r>
            <a:r>
              <a:rPr lang="fr-FR" sz="3200" b="1" dirty="0"/>
              <a:t>souffrons tous, à des degrés divers, d’un trouble de l’attention</a:t>
            </a:r>
            <a:r>
              <a:rPr lang="fr-FR" sz="3200" dirty="0"/>
              <a:t>, et que ce trouble est une source permanente de </a:t>
            </a:r>
            <a:r>
              <a:rPr lang="fr-FR" sz="3200" b="1" dirty="0"/>
              <a:t>conflit, de stress, de malaise et de déphasage </a:t>
            </a:r>
            <a:r>
              <a:rPr lang="fr-FR" sz="3200" dirty="0"/>
              <a:t>avec le monde et les autres. »</a:t>
            </a:r>
          </a:p>
          <a:p>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3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trépied de l’attention</a:t>
            </a:r>
          </a:p>
        </p:txBody>
      </p:sp>
      <p:sp>
        <p:nvSpPr>
          <p:cNvPr id="4" name="Espace réservé du contenu 3"/>
          <p:cNvSpPr>
            <a:spLocks noGrp="1"/>
          </p:cNvSpPr>
          <p:nvPr>
            <p:ph sz="half" idx="2"/>
          </p:nvPr>
        </p:nvSpPr>
        <p:spPr>
          <a:xfrm>
            <a:off x="304799" y="1974574"/>
            <a:ext cx="6905625" cy="4452730"/>
          </a:xfrm>
        </p:spPr>
        <p:txBody>
          <a:bodyPr>
            <a:normAutofit fontScale="92500" lnSpcReduction="20000"/>
          </a:bodyPr>
          <a:lstStyle/>
          <a:p>
            <a:r>
              <a:rPr lang="fr-FR" dirty="0"/>
              <a:t>Chapitre 7 - Programmer son attention </a:t>
            </a:r>
          </a:p>
          <a:p>
            <a:r>
              <a:rPr lang="fr-FR" dirty="0"/>
              <a:t>« La première recommandation en matière d’attention est d’apprendre à se fixer des </a:t>
            </a:r>
            <a:r>
              <a:rPr lang="fr-FR" b="1" dirty="0"/>
              <a:t>minimissions, </a:t>
            </a:r>
            <a:r>
              <a:rPr lang="fr-FR" dirty="0"/>
              <a:t>définissant chacune un objectif unique, clair, concret et à court terme.  évoquer un programme attentionnel ciblant à chaque </a:t>
            </a:r>
          </a:p>
          <a:p>
            <a:r>
              <a:rPr lang="fr-FR" dirty="0"/>
              <a:t>Si vous avez des difficultés à vous concentrer, vous devez d’abord vous demander si vous avez correctement programmé votre attention. </a:t>
            </a:r>
          </a:p>
          <a:p>
            <a:r>
              <a:rPr lang="fr-FR" dirty="0"/>
              <a:t>Un bon programme attentionnel vient coupler les trois composantes fondamentales suivantes </a:t>
            </a:r>
            <a:r>
              <a:rPr lang="fr-FR" b="1" dirty="0"/>
              <a:t>: la perception, l’action et l’intention. </a:t>
            </a:r>
          </a:p>
          <a:p>
            <a:r>
              <a:rPr lang="fr-FR" dirty="0"/>
              <a:t>Sur que dois-je percevoir en priorité (regarder, sentir, écouter, ressentir) ? Avec quoi dois-je réagir à ce que je perçois (ou agir pour modifier ce que je perçois… ma main, ma bouche, ma petite voix interne) ? Pour quoi faire ? »</a:t>
            </a:r>
          </a:p>
          <a:p>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7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trépied de l’attention</a:t>
            </a:r>
          </a:p>
        </p:txBody>
      </p:sp>
      <p:pic>
        <p:nvPicPr>
          <p:cNvPr id="5" name="Image 4"/>
          <p:cNvPicPr>
            <a:picLocks noChangeAspect="1"/>
          </p:cNvPicPr>
          <p:nvPr/>
        </p:nvPicPr>
        <p:blipFill>
          <a:blip r:embed="rId2"/>
          <a:stretch>
            <a:fillRect/>
          </a:stretch>
        </p:blipFill>
        <p:spPr>
          <a:xfrm>
            <a:off x="2670386" y="1446706"/>
            <a:ext cx="6222956" cy="5236585"/>
          </a:xfrm>
          <a:prstGeom prst="rect">
            <a:avLst/>
          </a:prstGeom>
        </p:spPr>
      </p:pic>
      <p:sp>
        <p:nvSpPr>
          <p:cNvPr id="6" name="Rectangle 5"/>
          <p:cNvSpPr/>
          <p:nvPr/>
        </p:nvSpPr>
        <p:spPr>
          <a:xfrm>
            <a:off x="9296400" y="4726770"/>
            <a:ext cx="2601198" cy="646331"/>
          </a:xfrm>
          <a:prstGeom prst="rect">
            <a:avLst/>
          </a:prstGeom>
        </p:spPr>
        <p:txBody>
          <a:bodyPr wrap="square">
            <a:spAutoFit/>
          </a:bodyPr>
          <a:lstStyle/>
          <a:p>
            <a:r>
              <a:rPr lang="fr-FR" dirty="0">
                <a:hlinkClick r:id="rId3"/>
              </a:rPr>
              <a:t>https://youtu.be/h12qckEV0cU?t=2m1s</a:t>
            </a:r>
            <a:r>
              <a:rPr lang="fr-FR" dirty="0"/>
              <a:t> </a:t>
            </a:r>
          </a:p>
        </p:txBody>
      </p:sp>
    </p:spTree>
    <p:extLst>
      <p:ext uri="{BB962C8B-B14F-4D97-AF65-F5344CB8AC3E}">
        <p14:creationId xmlns:p14="http://schemas.microsoft.com/office/powerpoint/2010/main" val="134355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5776228"/>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pic>
        <p:nvPicPr>
          <p:cNvPr id="5" name="Image 4"/>
          <p:cNvPicPr>
            <a:picLocks noChangeAspect="1"/>
          </p:cNvPicPr>
          <p:nvPr/>
        </p:nvPicPr>
        <p:blipFill>
          <a:blip r:embed="rId3"/>
          <a:stretch>
            <a:fillRect/>
          </a:stretch>
        </p:blipFill>
        <p:spPr>
          <a:xfrm>
            <a:off x="3439236" y="2065193"/>
            <a:ext cx="6943014" cy="3564081"/>
          </a:xfrm>
          <a:prstGeom prst="rect">
            <a:avLst/>
          </a:prstGeom>
        </p:spPr>
      </p:pic>
    </p:spTree>
    <p:extLst>
      <p:ext uri="{BB962C8B-B14F-4D97-AF65-F5344CB8AC3E}">
        <p14:creationId xmlns:p14="http://schemas.microsoft.com/office/powerpoint/2010/main" val="226270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683026" y="2085518"/>
            <a:ext cx="9992139"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6000" dirty="0">
                <a:latin typeface="Arial" panose="020B0604020202020204" pitchFamily="34" charset="0"/>
              </a:rPr>
              <a:t>              T</a:t>
            </a:r>
            <a:r>
              <a:rPr lang="fr-FR" altLang="fr-FR" sz="4400" dirty="0">
                <a:latin typeface="Arial" panose="020B0604020202020204" pitchFamily="34" charset="0"/>
              </a:rPr>
              <a:t>rouble</a:t>
            </a:r>
            <a:endParaRPr lang="fr-FR" altLang="fr-FR" sz="4400" dirty="0"/>
          </a:p>
          <a:p>
            <a:pPr lvl="0" defTabSz="914400" eaLnBrk="0" fontAlgn="base" hangingPunct="0">
              <a:spcBef>
                <a:spcPct val="0"/>
              </a:spcBef>
              <a:spcAft>
                <a:spcPct val="0"/>
              </a:spcAft>
            </a:pPr>
            <a:r>
              <a:rPr lang="fr-FR" sz="4400" dirty="0"/>
              <a:t>                           </a:t>
            </a:r>
            <a:r>
              <a:rPr lang="fr-FR" sz="6600" dirty="0"/>
              <a:t>D</a:t>
            </a:r>
            <a:r>
              <a:rPr lang="fr-FR" sz="4400" dirty="0"/>
              <a:t>éficitaire de </a:t>
            </a:r>
          </a:p>
          <a:p>
            <a:pPr lvl="0" defTabSz="914400" eaLnBrk="0" fontAlgn="base" hangingPunct="0">
              <a:spcBef>
                <a:spcPct val="0"/>
              </a:spcBef>
              <a:spcAft>
                <a:spcPct val="0"/>
              </a:spcAft>
            </a:pPr>
            <a:r>
              <a:rPr lang="fr-FR" sz="4400" dirty="0"/>
              <a:t>                         l’</a:t>
            </a:r>
            <a:r>
              <a:rPr lang="fr-FR" sz="6000" dirty="0"/>
              <a:t>A</a:t>
            </a:r>
            <a:r>
              <a:rPr lang="fr-FR" sz="4400" dirty="0"/>
              <a:t>ttention </a:t>
            </a:r>
          </a:p>
          <a:p>
            <a:pPr lvl="0" defTabSz="914400" eaLnBrk="0" fontAlgn="base" hangingPunct="0">
              <a:spcBef>
                <a:spcPct val="0"/>
              </a:spcBef>
              <a:spcAft>
                <a:spcPct val="0"/>
              </a:spcAft>
            </a:pPr>
            <a:r>
              <a:rPr lang="fr-FR" sz="4400" dirty="0"/>
              <a:t>avec ou sans </a:t>
            </a:r>
            <a:r>
              <a:rPr lang="fr-FR" sz="4400" b="1" dirty="0"/>
              <a:t>H</a:t>
            </a:r>
            <a:r>
              <a:rPr lang="fr-FR" sz="4400" dirty="0"/>
              <a:t>yperactivité </a:t>
            </a:r>
            <a:endParaRPr lang="fr-FR" altLang="fr-FR" sz="4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671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4135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15988"/>
            <a:ext cx="76200" cy="104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4557" y="5776228"/>
            <a:ext cx="11595653" cy="369332"/>
          </a:xfrm>
          <a:prstGeom prst="rect">
            <a:avLst/>
          </a:prstGeom>
        </p:spPr>
        <p:txBody>
          <a:bodyPr wrap="square">
            <a:spAutoFit/>
          </a:bodyPr>
          <a:lstStyle/>
          <a:p>
            <a:r>
              <a:rPr lang="fr-FR" dirty="0"/>
              <a:t>http://www.collegestjonavarin.fr/wp-content/uploads/2016/03/CHUMontpellierAIDEauxENSEIGNANTS.pdf</a:t>
            </a:r>
          </a:p>
        </p:txBody>
      </p:sp>
    </p:spTree>
    <p:extLst>
      <p:ext uri="{BB962C8B-B14F-4D97-AF65-F5344CB8AC3E}">
        <p14:creationId xmlns:p14="http://schemas.microsoft.com/office/powerpoint/2010/main" val="225850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3" name="Rectangle 2"/>
          <p:cNvSpPr/>
          <p:nvPr/>
        </p:nvSpPr>
        <p:spPr>
          <a:xfrm>
            <a:off x="2490537" y="2828835"/>
            <a:ext cx="8638673" cy="1815882"/>
          </a:xfrm>
          <a:prstGeom prst="rect">
            <a:avLst/>
          </a:prstGeom>
        </p:spPr>
        <p:txBody>
          <a:bodyPr wrap="square">
            <a:spAutoFit/>
          </a:bodyPr>
          <a:lstStyle/>
          <a:p>
            <a:r>
              <a:rPr lang="fr-FR" sz="2800"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Un </a:t>
            </a:r>
            <a:r>
              <a:rPr lang="fr-FR" sz="280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entretien préalable avec l'enfant </a:t>
            </a:r>
            <a:r>
              <a:rPr lang="fr-FR" sz="2800"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en question peut permettre de décider ensemble des moyens à mettre en œuvre. N’hésitez pas à </a:t>
            </a:r>
            <a:r>
              <a:rPr lang="fr-FR" sz="280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demander à l’enfant ce qui peut l’aider. </a:t>
            </a:r>
            <a:endParaRPr lang="fr-FR" sz="2800" b="1" dirty="0"/>
          </a:p>
        </p:txBody>
      </p:sp>
      <p:sp>
        <p:nvSpPr>
          <p:cNvPr id="6" name="Rectangle 5"/>
          <p:cNvSpPr/>
          <p:nvPr/>
        </p:nvSpPr>
        <p:spPr>
          <a:xfrm>
            <a:off x="344557" y="5776228"/>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pic>
        <p:nvPicPr>
          <p:cNvPr id="2" name="Image 1"/>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53989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03325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450376" y="2011680"/>
            <a:ext cx="9621672" cy="4206240"/>
          </a:xfrm>
        </p:spPr>
        <p:txBody>
          <a:bodyPr>
            <a:normAutofit fontScale="70000" lnSpcReduction="20000"/>
          </a:bodyPr>
          <a:lstStyle/>
          <a:p>
            <a:pPr lvl="0"/>
            <a:r>
              <a:rPr lang="fr-FR" sz="2400" b="1" u="sng" dirty="0"/>
              <a:t>1. INATTENTION</a:t>
            </a:r>
            <a:endParaRPr lang="fr-FR" sz="2000" dirty="0"/>
          </a:p>
          <a:p>
            <a:pPr lvl="1"/>
            <a:r>
              <a:rPr lang="fr-FR" b="1" dirty="0"/>
              <a:t>1.1. Diminuer les sources de distractions</a:t>
            </a:r>
            <a:endParaRPr lang="fr-FR" sz="1800" dirty="0"/>
          </a:p>
          <a:p>
            <a:pPr lvl="1"/>
            <a:r>
              <a:rPr lang="fr-FR" b="1" dirty="0"/>
              <a:t>1.2. Eveiller, susciter, maintenir et ramener son attention lors des périodes d’enseignement collectif</a:t>
            </a:r>
            <a:endParaRPr lang="fr-FR" sz="1800" dirty="0"/>
          </a:p>
          <a:p>
            <a:pPr lvl="1"/>
            <a:r>
              <a:rPr lang="fr-FR" sz="1800" dirty="0"/>
              <a:t> </a:t>
            </a:r>
            <a:r>
              <a:rPr lang="fr-FR" b="1" dirty="0"/>
              <a:t>1.3 Aider à la concentration lors des tâches individuelles</a:t>
            </a:r>
          </a:p>
          <a:p>
            <a:pPr lvl="0"/>
            <a:r>
              <a:rPr lang="fr-FR" sz="2400" b="1" u="sng" dirty="0"/>
              <a:t>2. AGITATION</a:t>
            </a:r>
            <a:endParaRPr lang="fr-FR" sz="2000" dirty="0"/>
          </a:p>
          <a:p>
            <a:pPr lvl="0"/>
            <a:r>
              <a:rPr lang="fr-FR" sz="2400" b="1" u="sng" dirty="0"/>
              <a:t>3. IMPULSIVITE</a:t>
            </a:r>
            <a:endParaRPr lang="fr-FR" sz="2000" dirty="0"/>
          </a:p>
          <a:p>
            <a:r>
              <a:rPr lang="fr-FR" sz="2400" b="1" dirty="0"/>
              <a:t>3.1. Relative aux demandes</a:t>
            </a:r>
            <a:endParaRPr lang="fr-FR" sz="2000" dirty="0"/>
          </a:p>
          <a:p>
            <a:r>
              <a:rPr lang="fr-FR" sz="2400" b="1" dirty="0"/>
              <a:t>3.2. Relative au travail</a:t>
            </a:r>
            <a:endParaRPr lang="fr-FR" sz="2000" dirty="0"/>
          </a:p>
          <a:p>
            <a:r>
              <a:rPr lang="fr-FR" sz="2400" b="1" dirty="0"/>
              <a:t>3.3 Relative au comportement</a:t>
            </a:r>
          </a:p>
          <a:p>
            <a:pPr lvl="0"/>
            <a:r>
              <a:rPr lang="fr-FR" sz="2000" b="1" u="sng" dirty="0"/>
              <a:t>4. MANQUE D’ORGANISATION</a:t>
            </a:r>
            <a:endParaRPr lang="fr-FR" sz="2000" dirty="0"/>
          </a:p>
          <a:p>
            <a:r>
              <a:rPr lang="fr-FR" sz="2000" b="1" dirty="0"/>
              <a:t>4.1 Aider l'enfant à organiser son temps</a:t>
            </a:r>
            <a:endParaRPr lang="fr-FR" sz="2000" dirty="0"/>
          </a:p>
          <a:p>
            <a:r>
              <a:rPr lang="fr-FR" sz="2000" b="1" dirty="0"/>
              <a:t>4.2 L’organisation des objets</a:t>
            </a:r>
          </a:p>
          <a:p>
            <a:r>
              <a:rPr lang="fr-FR" sz="2400" b="1" u="sng" dirty="0"/>
              <a:t>5. COMMUNICATION</a:t>
            </a:r>
          </a:p>
          <a:p>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304978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03325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450377" y="2011680"/>
            <a:ext cx="11627892" cy="4206240"/>
          </a:xfrm>
        </p:spPr>
        <p:txBody>
          <a:bodyPr>
            <a:normAutofit/>
          </a:bodyPr>
          <a:lstStyle/>
          <a:p>
            <a:pPr lvl="0"/>
            <a:r>
              <a:rPr lang="fr-FR" sz="2400" b="1" u="sng" dirty="0"/>
              <a:t>1. INATTENTION</a:t>
            </a:r>
            <a:endParaRPr lang="fr-FR" sz="2000" dirty="0"/>
          </a:p>
          <a:p>
            <a:pPr lvl="1"/>
            <a:r>
              <a:rPr lang="fr-FR" b="1" dirty="0"/>
              <a:t>1.1. Diminuer les sources de distractions</a:t>
            </a:r>
          </a:p>
          <a:p>
            <a:pPr lvl="1"/>
            <a:r>
              <a:rPr lang="fr-FR" dirty="0"/>
              <a:t>Positionner l’enfant loin des stimulateurs (exemple: porte, fenêtre, aquarium, autre élève perturbateur, …)</a:t>
            </a:r>
          </a:p>
          <a:p>
            <a:pPr lvl="1"/>
            <a:r>
              <a:rPr lang="fr-FR" dirty="0"/>
              <a:t>Placer l’enfant près de votre bureau ou de l’endroit où vous êtes le plus souvent, et à côté d’un enfant attentif, lors de la transmission des consignes.</a:t>
            </a:r>
          </a:p>
          <a:p>
            <a:pPr lvl="1"/>
            <a:r>
              <a:rPr lang="fr-FR" dirty="0"/>
              <a:t>Privilégier un environnement ordonné et organisé, éliminer le matériel inutile sur la table (trousse, gadgets, taille crayon,).</a:t>
            </a:r>
          </a:p>
          <a:p>
            <a:pPr lvl="1"/>
            <a:r>
              <a:rPr lang="fr-FR" dirty="0"/>
              <a:t>Exemple: faire appliquer le principe du </a:t>
            </a:r>
            <a:r>
              <a:rPr lang="fr-FR" sz="2800" b="1" dirty="0"/>
              <a:t>«tunnel de l’attention», </a:t>
            </a:r>
            <a:r>
              <a:rPr lang="fr-FR" dirty="0"/>
              <a:t>c'est-à-dire demander à l'enfant d'écouter en plaçant ses coudes sur la table, de mettre ses mains de chaque côté du visage, afin de se cacher la vue des deux côtés (comme des œillères), de suivre son enseignant(e) des yeux et d'entendre ses paroles dans ta tête</a:t>
            </a:r>
            <a:endParaRPr lang="fr-FR" sz="1800" dirty="0"/>
          </a:p>
          <a:p>
            <a:pPr marL="0" indent="0">
              <a:buNone/>
            </a:pPr>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307309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297132" y="6411830"/>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97133" y="2011680"/>
            <a:ext cx="11643078" cy="4400150"/>
          </a:xfrm>
        </p:spPr>
        <p:txBody>
          <a:bodyPr>
            <a:normAutofit fontScale="92500"/>
          </a:bodyPr>
          <a:lstStyle/>
          <a:p>
            <a:pPr lvl="0"/>
            <a:r>
              <a:rPr lang="fr-FR" sz="2400" b="1" u="sng" dirty="0"/>
              <a:t>1. INATTENTION</a:t>
            </a:r>
            <a:endParaRPr lang="fr-FR" sz="2000" dirty="0"/>
          </a:p>
          <a:p>
            <a:pPr lvl="0"/>
            <a:r>
              <a:rPr lang="fr-FR" b="1" dirty="0"/>
              <a:t>1.2. Eveiller, susciter, maintenir et ramener son attention lors des périodes d’enseignement collectif</a:t>
            </a:r>
          </a:p>
          <a:p>
            <a:pPr lvl="0"/>
            <a:r>
              <a:rPr lang="fr-FR" sz="2400" dirty="0"/>
              <a:t>Augmenter la fréquence des contacts visuels.</a:t>
            </a:r>
          </a:p>
          <a:p>
            <a:pPr lvl="0"/>
            <a:r>
              <a:rPr lang="fr-FR" sz="2400" dirty="0"/>
              <a:t>Aider l'enfant à maintenir son effort attentionnel par un signe discret, à établir au préalable avec l’élève (ex: carton vert, gestes, pointer une image sur le bureau, lui toucher l’épaule).</a:t>
            </a:r>
          </a:p>
          <a:p>
            <a:pPr lvl="0"/>
            <a:r>
              <a:rPr lang="fr-FR" sz="2400" dirty="0"/>
              <a:t>Donner des consignes courtes et claires, lui faire répéter ou le questionner.</a:t>
            </a:r>
          </a:p>
          <a:p>
            <a:pPr lvl="0"/>
            <a:r>
              <a:rPr lang="fr-FR" sz="2400" dirty="0"/>
              <a:t>Mentionner le prénom de l’élève pendant la transmission des consignes.</a:t>
            </a:r>
          </a:p>
          <a:p>
            <a:pPr lvl="0"/>
            <a:r>
              <a:rPr lang="fr-FR" sz="2400" dirty="0"/>
              <a:t>Utiliser des supports visuels et s’y référer lors des explications verbales. Faire des jeux de mots pour faciliter la mémorisation ou rythmer avec les pieds ou les mains les informations à retenir..</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803727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297132" y="6411830"/>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97133" y="2011680"/>
            <a:ext cx="11643078" cy="4400150"/>
          </a:xfrm>
        </p:spPr>
        <p:txBody>
          <a:bodyPr>
            <a:normAutofit fontScale="85000" lnSpcReduction="10000"/>
          </a:bodyPr>
          <a:lstStyle/>
          <a:p>
            <a:pPr lvl="0"/>
            <a:r>
              <a:rPr lang="fr-FR" sz="2400" b="1" u="sng" dirty="0"/>
              <a:t>1. INATTENTION</a:t>
            </a:r>
            <a:endParaRPr lang="fr-FR" sz="2000" dirty="0"/>
          </a:p>
          <a:p>
            <a:pPr lvl="0"/>
            <a:r>
              <a:rPr lang="fr-FR" b="1" dirty="0"/>
              <a:t>1.2. Eveiller, susciter, maintenir et ramener son attention lors des périodes d’enseignement collectif</a:t>
            </a:r>
          </a:p>
          <a:p>
            <a:pPr lvl="0"/>
            <a:r>
              <a:rPr lang="fr-FR" sz="2400" dirty="0"/>
              <a:t>Permettez-vous d’être drôle, joyeux, non conventionnel. Introduisez des nouveautés dans la journée, à l’intérieur de la routine.</a:t>
            </a:r>
          </a:p>
          <a:p>
            <a:pPr lvl="0"/>
            <a:r>
              <a:rPr lang="fr-FR" sz="2400" dirty="0"/>
              <a:t>Eviter de tomber dans l’excès de stimulation, même si ces enfants aiment le renouveau et y répondent avec enthousiasme.</a:t>
            </a:r>
          </a:p>
          <a:p>
            <a:pPr lvl="0"/>
            <a:r>
              <a:rPr lang="fr-FR" sz="2400" dirty="0"/>
              <a:t>Il est préférable d’utiliser une voix douce mais ferme que de parler fort, c'est-à-dire crier pour obtenir l’attention de l’enfant.</a:t>
            </a:r>
          </a:p>
          <a:p>
            <a:pPr lvl="0"/>
            <a:r>
              <a:rPr lang="fr-FR" sz="2400" dirty="0"/>
              <a:t>Laisser un laps de temps à l’élève pour qu'il puisse réagir après une demande (de 3 à 5 sec); Pendant ce laps de temps ne lui parlez pas, ne reformulez pas votre requête et n’en faites pas une nouvelle. Regardez simplement l’élève dans les yeux.</a:t>
            </a:r>
          </a:p>
          <a:p>
            <a:pPr lvl="0"/>
            <a:r>
              <a:rPr lang="fr-FR" sz="2400" dirty="0"/>
              <a:t>Féliciter l’enfant sur-le-champ lorsqu’il est attentif et mettre en relief toute forme de réussite : augmenter la fréquence des renforcements positifs et les varier. Doser les compliments afin d’éviter l’excitation</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182216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4366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04537" y="2011680"/>
            <a:ext cx="11851105" cy="4206240"/>
          </a:xfrm>
        </p:spPr>
        <p:txBody>
          <a:bodyPr>
            <a:normAutofit/>
          </a:bodyPr>
          <a:lstStyle/>
          <a:p>
            <a:pPr lvl="0"/>
            <a:r>
              <a:rPr lang="fr-FR" sz="2400" b="1" u="sng" dirty="0"/>
              <a:t>1. INATTENTION</a:t>
            </a:r>
            <a:endParaRPr lang="fr-FR" sz="2000" dirty="0"/>
          </a:p>
          <a:p>
            <a:pPr marL="228600" lvl="1" indent="0">
              <a:buNone/>
            </a:pPr>
            <a:r>
              <a:rPr lang="fr-FR" b="1" dirty="0"/>
              <a:t>1.3 Aide à la concentration lors des tâches individuelles</a:t>
            </a:r>
          </a:p>
          <a:p>
            <a:pPr lvl="0"/>
            <a:r>
              <a:rPr lang="fr-FR" dirty="0"/>
              <a:t>Définir clairement le début et la fin du travail demandé (visuellement si possible: surligner les numéros à faire).</a:t>
            </a:r>
          </a:p>
          <a:p>
            <a:pPr lvl="0"/>
            <a:r>
              <a:rPr lang="fr-FR" dirty="0"/>
              <a:t>S’assurer que l’élève commence bien son travail.</a:t>
            </a:r>
          </a:p>
          <a:p>
            <a:pPr lvl="0"/>
            <a:r>
              <a:rPr lang="fr-FR" dirty="0"/>
              <a:t>Attendre la fin de l’exécution d’une première consigne avant d’expliquer les suivantes. Eviter de trop parler pendant le déroulement de la tâche.</a:t>
            </a:r>
          </a:p>
          <a:p>
            <a:pPr lvl="0"/>
            <a:r>
              <a:rPr lang="fr-FR" dirty="0"/>
              <a:t>Indiquer visuellement le temps restant pour terminer le travail (minuterie, horloge sur le bureau).</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285972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4366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04537" y="2011680"/>
            <a:ext cx="11851105" cy="4206240"/>
          </a:xfrm>
        </p:spPr>
        <p:txBody>
          <a:bodyPr>
            <a:normAutofit fontScale="85000" lnSpcReduction="20000"/>
          </a:bodyPr>
          <a:lstStyle/>
          <a:p>
            <a:pPr lvl="0"/>
            <a:r>
              <a:rPr lang="fr-FR" sz="2400" b="1" u="sng" dirty="0"/>
              <a:t>1. INATTENTION</a:t>
            </a:r>
            <a:endParaRPr lang="fr-FR" sz="2000" dirty="0"/>
          </a:p>
          <a:p>
            <a:pPr marL="228600" lvl="1" indent="0">
              <a:buNone/>
            </a:pPr>
            <a:r>
              <a:rPr lang="fr-FR" b="1" dirty="0"/>
              <a:t>1.3 Aide à la concentration lors des tâches individuelles</a:t>
            </a:r>
          </a:p>
          <a:p>
            <a:pPr lvl="0"/>
            <a:r>
              <a:rPr lang="fr-FR" dirty="0"/>
              <a:t>Donner un exercice à la fois, présenter le travail en petites étapes entre lesquelles l’élève peut consulter l’enseignant (temps de concentration continue requis moins long). </a:t>
            </a:r>
          </a:p>
          <a:p>
            <a:pPr lvl="0"/>
            <a:r>
              <a:rPr lang="fr-FR" dirty="0"/>
              <a:t>Pour les exercices longs, donner les en plusieurs petites parties, laisser beaucoup d'espace sur les copies d'exercices (si la tâche lui apparaît trop longue l’enfant se décourage avant même de commencer). On ne demande pas moins de travail à l’enfant mais moins à la fois.</a:t>
            </a:r>
          </a:p>
          <a:p>
            <a:pPr lvl="0"/>
            <a:r>
              <a:rPr lang="fr-FR" dirty="0"/>
              <a:t>Présenter les étapes avec des supports visuels (écrire les consignes au tableau sous forme d’étapes ou dessins pour les petits) ou fournir une liste ou un aide mémoire à l’enfant pour qu’il puisse s’y référer lorsqu’il se sent perdu dans les nombreuses tâches qu’il a à effectuer. Ces enfants ont besoin de beaucoup de structure.</a:t>
            </a:r>
          </a:p>
          <a:p>
            <a:pPr lvl="0"/>
            <a:r>
              <a:rPr lang="fr-FR" dirty="0"/>
              <a:t>Simplifier les instructions, les choix, les explications (lui demander de souligner les informations importantes). Aider l'élève à atteindre des objectifs proches.</a:t>
            </a:r>
          </a:p>
          <a:p>
            <a:pPr lvl="0"/>
            <a:r>
              <a:rPr lang="fr-FR" dirty="0"/>
              <a:t>Amener l'enfant, si cela est possible, à pratiquer l'autocorrection de son travail en lui définissant très précisément les différentes étapes de ce procédé. Lui permettre d'effacer. </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89079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17920"/>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7" y="2011680"/>
            <a:ext cx="11595653" cy="4206240"/>
          </a:xfrm>
        </p:spPr>
        <p:txBody>
          <a:bodyPr>
            <a:normAutofit/>
          </a:bodyPr>
          <a:lstStyle/>
          <a:p>
            <a:pPr marL="228600" lvl="1" indent="0">
              <a:buNone/>
            </a:pPr>
            <a:r>
              <a:rPr lang="fr-FR" sz="2400" b="1" u="sng" dirty="0"/>
              <a:t>2. AGITATION</a:t>
            </a:r>
            <a:endParaRPr lang="fr-FR" sz="2000" dirty="0"/>
          </a:p>
          <a:p>
            <a:pPr lvl="0"/>
            <a:r>
              <a:rPr lang="fr-FR" dirty="0"/>
              <a:t>Déterminer un endroit dans la classe où l’élève sera moins dérangeant (près de vous ou en arrière de la classe, hors de votre champ de vision, si le comportement vous impatiente).</a:t>
            </a:r>
          </a:p>
          <a:p>
            <a:pPr lvl="0"/>
            <a:r>
              <a:rPr lang="fr-FR" dirty="0"/>
              <a:t>Trouver régulièrement des prétextes ou des moyens qui lui permettent de bouger sans trop déranger (Ex: responsable des commissions, passer des feuilles, effacer le tableau, ouvrir ou fermer les fenêtres et les lumières, etc.).</a:t>
            </a:r>
          </a:p>
          <a:p>
            <a:pPr lvl="0"/>
            <a:r>
              <a:rPr lang="fr-FR" dirty="0"/>
              <a:t>Permettre d’écouter ou de travailler debout ou à genoux sur la chaise (favorise la concentration).</a:t>
            </a:r>
          </a:p>
          <a:p>
            <a:pPr lvl="0"/>
            <a:r>
              <a:rPr lang="fr-FR" dirty="0"/>
              <a:t>Prévoir des places désignées en classe: une place pour l’écoute des consignes, l’autre pour le travail individuel; si l’élève se déplace c’est pour aller vers l’une ou l’autre de ces places.</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3366074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17920"/>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7" y="2011680"/>
            <a:ext cx="11595653" cy="4206240"/>
          </a:xfrm>
        </p:spPr>
        <p:txBody>
          <a:bodyPr>
            <a:normAutofit/>
          </a:bodyPr>
          <a:lstStyle/>
          <a:p>
            <a:pPr marL="228600" lvl="1" indent="0">
              <a:buNone/>
            </a:pPr>
            <a:r>
              <a:rPr lang="fr-FR" sz="2400" b="1" u="sng" dirty="0"/>
              <a:t>2. AGITATION</a:t>
            </a:r>
            <a:endParaRPr lang="fr-FR" sz="2000" dirty="0"/>
          </a:p>
          <a:p>
            <a:pPr lvl="0"/>
            <a:r>
              <a:rPr lang="fr-FR" dirty="0"/>
              <a:t>Faire utiliser une balle de tension pour occuper les mains (ne fait pas de bruit). </a:t>
            </a:r>
          </a:p>
          <a:p>
            <a:pPr lvl="0"/>
            <a:r>
              <a:rPr lang="fr-FR" dirty="0"/>
              <a:t>Aménager un petit coin détente dans la classe pour aider l’élève à se calmer (Ex: petit tapis au coin lecture, etc.).</a:t>
            </a:r>
          </a:p>
          <a:p>
            <a:pPr lvl="0"/>
            <a:r>
              <a:rPr lang="fr-FR" dirty="0"/>
              <a:t>Occuper le temps de détente de l’enfant (récréation) avec du dessin, de la pâte à modeler, en lui faisant mettre de l’ordre dans le coin lecture, etc.</a:t>
            </a:r>
          </a:p>
          <a:p>
            <a:pPr lvl="0"/>
            <a:r>
              <a:rPr lang="fr-FR" dirty="0"/>
              <a:t>Faites l’essai du cahier qui suivra l’enfant de la maison à l’école. Y noter chaque jour quelque chose de positif, même si c’est quelque chose de minime</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1332799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03325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1205344" y="2011680"/>
            <a:ext cx="8866704" cy="4206240"/>
          </a:xfrm>
        </p:spPr>
        <p:txBody>
          <a:bodyPr>
            <a:normAutofit/>
          </a:bodyPr>
          <a:lstStyle/>
          <a:p>
            <a:pPr lvl="0"/>
            <a:r>
              <a:rPr lang="fr-FR" sz="2400" b="1" u="sng" dirty="0"/>
              <a:t>1. INATTENTION</a:t>
            </a:r>
            <a:endParaRPr lang="fr-FR" sz="2000" dirty="0"/>
          </a:p>
          <a:p>
            <a:pPr lvl="0"/>
            <a:r>
              <a:rPr lang="fr-FR" sz="2400" b="1" u="sng" dirty="0"/>
              <a:t>2. AGITATION</a:t>
            </a:r>
            <a:endParaRPr lang="fr-FR" sz="2000" dirty="0"/>
          </a:p>
          <a:p>
            <a:pPr lvl="0"/>
            <a:r>
              <a:rPr lang="fr-FR" sz="2400" b="1" u="sng" dirty="0"/>
              <a:t>3. IMPULSIVITE</a:t>
            </a:r>
            <a:endParaRPr lang="fr-FR" sz="2000" dirty="0"/>
          </a:p>
          <a:p>
            <a:r>
              <a:rPr lang="fr-FR" sz="2400" b="1" dirty="0"/>
              <a:t>3.1. Relative aux demandes</a:t>
            </a:r>
            <a:endParaRPr lang="fr-FR" sz="2000" dirty="0"/>
          </a:p>
          <a:p>
            <a:r>
              <a:rPr lang="fr-FR" sz="2400" b="1" dirty="0"/>
              <a:t>3.2. Relative au travail</a:t>
            </a:r>
            <a:endParaRPr lang="fr-FR" sz="2000" dirty="0"/>
          </a:p>
          <a:p>
            <a:r>
              <a:rPr lang="fr-FR" sz="2400" b="1" dirty="0"/>
              <a:t>3.3 Relative au comportement</a:t>
            </a:r>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383639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a:t>
            </a:r>
            <a:r>
              <a:rPr lang="fr-FR" b="1" dirty="0" err="1"/>
              <a:t>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ZoneTexte 6"/>
          <p:cNvSpPr txBox="1"/>
          <p:nvPr/>
        </p:nvSpPr>
        <p:spPr>
          <a:xfrm>
            <a:off x="949268" y="3919681"/>
            <a:ext cx="6286544" cy="369332"/>
          </a:xfrm>
          <a:prstGeom prst="rect">
            <a:avLst/>
          </a:prstGeom>
          <a:noFill/>
        </p:spPr>
        <p:txBody>
          <a:bodyPr wrap="square" rtlCol="0">
            <a:spAutoFit/>
          </a:bodyPr>
          <a:lstStyle/>
          <a:p>
            <a:r>
              <a:rPr lang="fr-FR" dirty="0">
                <a:hlinkClick r:id="rId2"/>
              </a:rPr>
              <a:t>https://vimeo.com/96010905</a:t>
            </a:r>
            <a:r>
              <a:rPr lang="fr-FR" dirty="0"/>
              <a:t> </a:t>
            </a:r>
          </a:p>
        </p:txBody>
      </p:sp>
      <p:pic>
        <p:nvPicPr>
          <p:cNvPr id="9" name="Image 8">
            <a:hlinkClick r:id="rId3" action="ppaction://hlinkfile"/>
          </p:cNvPr>
          <p:cNvPicPr>
            <a:picLocks noChangeAspect="1"/>
          </p:cNvPicPr>
          <p:nvPr/>
        </p:nvPicPr>
        <p:blipFill>
          <a:blip r:embed="rId4"/>
          <a:stretch>
            <a:fillRect/>
          </a:stretch>
        </p:blipFill>
        <p:spPr>
          <a:xfrm>
            <a:off x="4283243" y="2310344"/>
            <a:ext cx="7170821" cy="4076635"/>
          </a:xfrm>
          <a:prstGeom prst="rect">
            <a:avLst/>
          </a:prstGeom>
        </p:spPr>
      </p:pic>
    </p:spTree>
    <p:extLst>
      <p:ext uri="{BB962C8B-B14F-4D97-AF65-F5344CB8AC3E}">
        <p14:creationId xmlns:p14="http://schemas.microsoft.com/office/powerpoint/2010/main" val="849364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297132" y="6251998"/>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7" y="2011680"/>
            <a:ext cx="11433461" cy="4206240"/>
          </a:xfrm>
        </p:spPr>
        <p:txBody>
          <a:bodyPr>
            <a:normAutofit fontScale="85000" lnSpcReduction="20000"/>
          </a:bodyPr>
          <a:lstStyle/>
          <a:p>
            <a:pPr marL="0" lvl="0" indent="0">
              <a:buNone/>
            </a:pPr>
            <a:r>
              <a:rPr lang="fr-FR" sz="2400" b="1" u="sng" dirty="0"/>
              <a:t>3. IMPULSIVITE</a:t>
            </a:r>
            <a:endParaRPr lang="fr-FR" sz="2000" dirty="0"/>
          </a:p>
          <a:p>
            <a:r>
              <a:rPr lang="fr-FR" sz="2400" b="1" dirty="0"/>
              <a:t>3.1. Relative aux demandes</a:t>
            </a:r>
            <a:endParaRPr lang="fr-FR" sz="2000" dirty="0"/>
          </a:p>
          <a:p>
            <a:pPr marL="342900" lvl="0" indent="-342900" algn="just">
              <a:spcAft>
                <a:spcPts val="0"/>
              </a:spcAft>
              <a:buFont typeface="Wingdings" panose="05000000000000000000" pitchFamily="2" charset="2"/>
              <a:buChar char=""/>
              <a:tabLst>
                <a:tab pos="180340" algn="l"/>
              </a:tabLst>
            </a:pPr>
            <a:r>
              <a:rPr lang="fr-FR" dirty="0"/>
              <a:t>Il est important de favoriser le développement du langage interne chez l’enfant, c'est à dire par exemple la répétition des consignes dans sa tête. </a:t>
            </a:r>
          </a:p>
          <a:p>
            <a:pPr marL="342900" lvl="0" indent="-342900" algn="just">
              <a:spcAft>
                <a:spcPts val="0"/>
              </a:spcAft>
              <a:buFont typeface="Wingdings" panose="05000000000000000000" pitchFamily="2" charset="2"/>
              <a:buChar char=""/>
              <a:tabLst>
                <a:tab pos="180340" algn="l"/>
              </a:tabLst>
            </a:pPr>
            <a:r>
              <a:rPr lang="fr-FR" dirty="0"/>
              <a:t>Faire prendre à l’enfant l’habitude d’attendre cinq secondes avant de répondre à une question.</a:t>
            </a:r>
          </a:p>
          <a:p>
            <a:pPr marL="342900" lvl="0" indent="-342900" algn="just">
              <a:spcAft>
                <a:spcPts val="0"/>
              </a:spcAft>
              <a:buFont typeface="Wingdings" panose="05000000000000000000" pitchFamily="2" charset="2"/>
              <a:buChar char=""/>
              <a:tabLst>
                <a:tab pos="180340" algn="l"/>
              </a:tabLst>
            </a:pPr>
            <a:r>
              <a:rPr lang="fr-FR" dirty="0"/>
              <a:t>Faire répéter la question par l’enfant avant qu’il réponde.</a:t>
            </a:r>
          </a:p>
          <a:p>
            <a:pPr marL="342900" lvl="0" indent="-342900" algn="just">
              <a:spcAft>
                <a:spcPts val="0"/>
              </a:spcAft>
              <a:buFont typeface="Wingdings" panose="05000000000000000000" pitchFamily="2" charset="2"/>
              <a:buChar char=""/>
              <a:tabLst>
                <a:tab pos="180340" algn="l"/>
              </a:tabLst>
            </a:pPr>
            <a:r>
              <a:rPr lang="fr-FR" dirty="0"/>
              <a:t>Faire un rappel non verbal pour inciter l’enfant à attendre son tour (geste de la main, image).</a:t>
            </a:r>
          </a:p>
          <a:p>
            <a:pPr marL="342900" lvl="0" indent="-342900" algn="just">
              <a:spcAft>
                <a:spcPts val="0"/>
              </a:spcAft>
              <a:buFont typeface="Wingdings" panose="05000000000000000000" pitchFamily="2" charset="2"/>
              <a:buChar char=""/>
              <a:tabLst>
                <a:tab pos="180340" algn="l"/>
              </a:tabLst>
            </a:pPr>
            <a:r>
              <a:rPr lang="fr-FR" dirty="0"/>
              <a:t>Faire écrire à l’enfant ce qu’il veut dire, ce qui l’oblige à un délai et réduit sa peur d’oublier ce qu’il veut dire.</a:t>
            </a:r>
          </a:p>
          <a:p>
            <a:pPr marL="342900" lvl="0" indent="-342900" algn="just">
              <a:spcAft>
                <a:spcPts val="0"/>
              </a:spcAft>
              <a:buFont typeface="Wingdings" panose="05000000000000000000" pitchFamily="2" charset="2"/>
              <a:buChar char=""/>
              <a:tabLst>
                <a:tab pos="180340" algn="l"/>
              </a:tabLst>
            </a:pPr>
            <a:r>
              <a:rPr lang="fr-FR" dirty="0"/>
              <a:t>Donner de l’attention sélective: encourager et féliciter l’élève lorsqu’il lève sa main avant de parler. L’ignorer volontairement ou tolérer qu’il lance des réponses sans lever la main. Intervenir d’un geste non verbal au besoin.</a:t>
            </a:r>
          </a:p>
          <a:p>
            <a:pPr marL="342900" lvl="0" indent="-342900" algn="just">
              <a:spcAft>
                <a:spcPts val="0"/>
              </a:spcAft>
              <a:buFont typeface="Wingdings" panose="05000000000000000000" pitchFamily="2" charset="2"/>
              <a:buChar char=""/>
              <a:tabLst>
                <a:tab pos="180340" algn="l"/>
              </a:tabLst>
            </a:pPr>
            <a:r>
              <a:rPr lang="fr-FR" dirty="0"/>
              <a:t>Favoriser l’imagerie mentale et la visualisation pour améliorer le contrôle des comportements inadéquats et prendre conscience des comportements, attitudes qui nuisent à ses apprentissages</a:t>
            </a: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117297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411830"/>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7" y="1792935"/>
            <a:ext cx="11595653" cy="4424985"/>
          </a:xfrm>
        </p:spPr>
        <p:txBody>
          <a:bodyPr>
            <a:normAutofit/>
          </a:bodyPr>
          <a:lstStyle/>
          <a:p>
            <a:pPr marL="0" lvl="0" indent="0">
              <a:buNone/>
            </a:pPr>
            <a:r>
              <a:rPr lang="fr-FR" sz="2400" b="1" u="sng" dirty="0"/>
              <a:t>3. IMPULSIVITE</a:t>
            </a:r>
            <a:endParaRPr lang="fr-FR" sz="2000" dirty="0"/>
          </a:p>
          <a:p>
            <a:pPr marL="0" indent="0">
              <a:buNone/>
            </a:pPr>
            <a:r>
              <a:rPr lang="fr-FR" sz="2400" b="1" dirty="0"/>
              <a:t>3.2. Relative au travail</a:t>
            </a:r>
            <a:r>
              <a:rPr lang="fr-FR" sz="2400" b="1" dirty="0">
                <a:solidFill>
                  <a:srgbClr val="0000FF"/>
                </a:solidFill>
                <a:latin typeface="Century Schoolbook" panose="020406040505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2400" dirty="0"/>
              <a:t>Réduire la fréquence des évaluations minutées.</a:t>
            </a:r>
          </a:p>
          <a:p>
            <a:pPr marL="342900" lvl="0" indent="-342900" algn="just">
              <a:spcAft>
                <a:spcPts val="0"/>
              </a:spcAft>
              <a:buFont typeface="Wingdings" panose="05000000000000000000" pitchFamily="2" charset="2"/>
              <a:buChar char=""/>
              <a:tabLst>
                <a:tab pos="180340" algn="l"/>
              </a:tabLst>
            </a:pPr>
            <a:r>
              <a:rPr lang="fr-FR" sz="2400" dirty="0"/>
              <a:t>Favoriser la qualité du travail plutôt que la quantité.</a:t>
            </a:r>
          </a:p>
          <a:p>
            <a:pPr marL="342900" lvl="0" indent="-342900" algn="just">
              <a:spcAft>
                <a:spcPts val="0"/>
              </a:spcAft>
              <a:buFont typeface="Wingdings" panose="05000000000000000000" pitchFamily="2" charset="2"/>
              <a:buChar char=""/>
              <a:tabLst>
                <a:tab pos="180340" algn="l"/>
              </a:tabLst>
            </a:pPr>
            <a:r>
              <a:rPr lang="fr-FR" sz="2400" dirty="0"/>
              <a:t>L’écriture est difficile ? Développer des moyens alternatifs comme l’ordinateur, crayons de couleurs, le dictaphone, les tests oraux. </a:t>
            </a:r>
          </a:p>
          <a:p>
            <a:pPr marL="342900" lvl="0" indent="-342900" algn="just">
              <a:spcAft>
                <a:spcPts val="0"/>
              </a:spcAft>
              <a:buFont typeface="Wingdings" panose="05000000000000000000" pitchFamily="2" charset="2"/>
              <a:buChar char=""/>
              <a:tabLst>
                <a:tab pos="180340" algn="l"/>
              </a:tabLst>
            </a:pPr>
            <a:r>
              <a:rPr lang="fr-FR" sz="2400" dirty="0"/>
              <a:t>Utiliser l’horloge et dire à l’enfant pendant combien de temps il devra travailler.</a:t>
            </a:r>
          </a:p>
          <a:p>
            <a:pPr marL="342900" lvl="0" indent="-342900" algn="just">
              <a:spcAft>
                <a:spcPts val="0"/>
              </a:spcAft>
              <a:buFont typeface="Wingdings" panose="05000000000000000000" pitchFamily="2" charset="2"/>
              <a:buChar char=""/>
              <a:tabLst>
                <a:tab pos="180340" algn="l"/>
              </a:tabLst>
            </a:pPr>
            <a:r>
              <a:rPr lang="fr-FR" sz="2400" dirty="0"/>
              <a:t>Préparer l’enfant à faire une tâche en lui expliquant ce qu’on attend de lui AVANT qu’il débute la tâche</a:t>
            </a:r>
          </a:p>
          <a:p>
            <a:pPr marL="0" indent="0">
              <a:buNone/>
            </a:pPr>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285961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271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8" y="1952768"/>
            <a:ext cx="11595652" cy="4274396"/>
          </a:xfrm>
        </p:spPr>
        <p:txBody>
          <a:bodyPr>
            <a:normAutofit fontScale="70000" lnSpcReduction="20000"/>
          </a:bodyPr>
          <a:lstStyle/>
          <a:p>
            <a:pPr lvl="0"/>
            <a:r>
              <a:rPr lang="fr-FR" sz="2400" b="1" u="sng" dirty="0"/>
              <a:t>3. IMPULSIVITE</a:t>
            </a:r>
            <a:endParaRPr lang="fr-FR" sz="2000" dirty="0"/>
          </a:p>
          <a:p>
            <a:pPr marL="0" indent="0">
              <a:buNone/>
            </a:pPr>
            <a:r>
              <a:rPr lang="fr-FR" sz="2400" b="1" dirty="0"/>
              <a:t>3.3 Relative au comportement</a:t>
            </a:r>
          </a:p>
          <a:p>
            <a:pPr marL="342900" lvl="0" indent="-342900" algn="just">
              <a:spcAft>
                <a:spcPts val="0"/>
              </a:spcAft>
              <a:buFont typeface="Wingdings" panose="05000000000000000000" pitchFamily="2" charset="2"/>
              <a:buChar char=""/>
              <a:tabLst>
                <a:tab pos="180340" algn="l"/>
              </a:tabLst>
            </a:pPr>
            <a:r>
              <a:rPr lang="fr-FR" sz="2900" dirty="0"/>
              <a:t>Préparer l’enfant à faire une activité en adaptant les exigences ou en lui expliquant comment se comporter s’il arrive devant une difficulté. Par exemple: «Si tu sens ta colère monter, tu viens me voir», «si tu te décourages, lève la main», etc.</a:t>
            </a:r>
          </a:p>
          <a:p>
            <a:pPr marL="342900" lvl="0" indent="-342900" algn="just">
              <a:spcAft>
                <a:spcPts val="0"/>
              </a:spcAft>
              <a:buFont typeface="Wingdings" panose="05000000000000000000" pitchFamily="2" charset="2"/>
              <a:buChar char=""/>
              <a:tabLst>
                <a:tab pos="180340" algn="l"/>
              </a:tabLst>
            </a:pPr>
            <a:r>
              <a:rPr lang="fr-FR" sz="2900" dirty="0"/>
              <a:t>Préparer les temps non structurés (ex: récréation), rappeler à l’enfant ce qu’on attend de lui (verbalement, en termes concrets, ou visuellement, à l’aide d’une feuille déposée à son intention). Souligner les bons comportements après la situation si possible.</a:t>
            </a:r>
          </a:p>
          <a:p>
            <a:pPr marL="342900" lvl="0" indent="-342900" algn="just">
              <a:spcAft>
                <a:spcPts val="0"/>
              </a:spcAft>
              <a:buFont typeface="Wingdings" panose="05000000000000000000" pitchFamily="2" charset="2"/>
              <a:buChar char=""/>
              <a:tabLst>
                <a:tab pos="180340" algn="l"/>
              </a:tabLst>
            </a:pPr>
            <a:r>
              <a:rPr lang="fr-FR" sz="2900" dirty="0"/>
              <a:t>Utiliser une feuille de route afin de favoriser la prise de conscience de l’élève relativement à son comportement et de souligner ses réussites, ses progrès.</a:t>
            </a:r>
          </a:p>
          <a:p>
            <a:pPr marL="342900" lvl="0" indent="-342900" algn="just">
              <a:spcAft>
                <a:spcPts val="0"/>
              </a:spcAft>
              <a:buFont typeface="Wingdings" panose="05000000000000000000" pitchFamily="2" charset="2"/>
              <a:buChar char=""/>
              <a:tabLst>
                <a:tab pos="180340" algn="l"/>
              </a:tabLst>
            </a:pPr>
            <a:r>
              <a:rPr lang="fr-FR" sz="2900" dirty="0"/>
              <a:t>Ignorer seulement les comportements destinés à attirer votre attention (plainte, chuchotement, pleurnichage, rêvasserie). Arrêter d’ignorer dès que l’enfant se comporte correctement. Ne jamais ignorer des comportements agressifs ou destructeurs.</a:t>
            </a:r>
          </a:p>
          <a:p>
            <a:pPr marL="342900" lvl="0" indent="-342900" algn="just">
              <a:spcAft>
                <a:spcPts val="0"/>
              </a:spcAft>
              <a:buFont typeface="Wingdings" panose="05000000000000000000" pitchFamily="2" charset="2"/>
              <a:buChar char=""/>
              <a:tabLst>
                <a:tab pos="180340" algn="l"/>
              </a:tabLst>
            </a:pPr>
            <a:r>
              <a:rPr lang="fr-FR" sz="2900" dirty="0"/>
              <a:t>Décomposer les gros travaux en petits travaux. Cela évitera les frustrations, les «je ne serai jamais capable de» et les crises de colère</a:t>
            </a:r>
          </a:p>
          <a:p>
            <a:endParaRPr lang="fr-FR" sz="2000" dirty="0"/>
          </a:p>
          <a:p>
            <a:endParaRPr lang="fr-FR" dirty="0"/>
          </a:p>
        </p:txBody>
      </p:sp>
      <p:sp>
        <p:nvSpPr>
          <p:cNvPr id="5" name="Rectangle 4"/>
          <p:cNvSpPr/>
          <p:nvPr/>
        </p:nvSpPr>
        <p:spPr>
          <a:xfrm>
            <a:off x="-5892800" y="9137536"/>
            <a:ext cx="19927799" cy="27692196"/>
          </a:xfrm>
          <a:prstGeom prst="rect">
            <a:avLst/>
          </a:prstGeom>
        </p:spPr>
        <p:txBody>
          <a:bodyPr wrap="square">
            <a:spAutoFit/>
          </a:bodyPr>
          <a:lstStyle/>
          <a:p>
            <a:pPr marL="342900" lvl="0" indent="-342900" algn="just">
              <a:spcAft>
                <a:spcPts val="0"/>
              </a:spcAft>
              <a:buFont typeface="+mj-lt"/>
              <a:buAutoNum type="arabicPeriod"/>
              <a:tabLst>
                <a:tab pos="457200" algn="l"/>
              </a:tabLst>
            </a:pPr>
            <a:r>
              <a:rPr lang="fr-FR" sz="1350" b="1" u="sng" dirty="0">
                <a:solidFill>
                  <a:srgbClr val="00CCFF"/>
                </a:solidFill>
                <a:latin typeface="Century Schoolbook" panose="02040604050505020304" pitchFamily="18" charset="0"/>
                <a:ea typeface="Times New Roman" panose="02020603050405020304" pitchFamily="18" charset="0"/>
              </a:rPr>
              <a:t>INATTENTION</a:t>
            </a:r>
            <a:endParaRPr lang="fr-FR" sz="1200" dirty="0">
              <a:latin typeface="Times New Roman" panose="02020603050405020304" pitchFamily="18" charset="0"/>
              <a:ea typeface="Times New Roman" panose="02020603050405020304" pitchFamily="18" charset="0"/>
            </a:endParaRPr>
          </a:p>
          <a:p>
            <a:pPr marL="228600"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Diminuer les sources de distractions :</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742950" lvl="1" indent="-28575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Positionner l’enfant loin des stimulateurs (exemple: porte, fenêtre, aquarium, autre élève perturbateur, …)</a:t>
            </a:r>
            <a:endParaRPr lang="fr-FR" sz="1200" dirty="0">
              <a:latin typeface="Symbol" panose="05050102010706020507" pitchFamily="18" charset="2"/>
              <a:ea typeface="Times New Roman" panose="02020603050405020304" pitchFamily="18" charset="0"/>
            </a:endParaRPr>
          </a:p>
          <a:p>
            <a:pPr marL="742950" lvl="1" indent="-28575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Réduire les sources de bruit et de mouvement dans la classe.</a:t>
            </a:r>
            <a:endParaRPr lang="fr-FR" sz="1200" dirty="0">
              <a:latin typeface="Symbol" panose="05050102010706020507" pitchFamily="18" charset="2"/>
              <a:ea typeface="Times New Roman" panose="02020603050405020304" pitchFamily="18" charset="0"/>
            </a:endParaRPr>
          </a:p>
          <a:p>
            <a:pPr marL="742950" lvl="1" indent="-28575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Placer l’enfant près de votre bureau ou de l’endroit où vous êtes le plus souvent, et à côté d’un enfant attentif, lors de la transmission des consignes.</a:t>
            </a:r>
            <a:endParaRPr lang="fr-FR" sz="1200" dirty="0">
              <a:latin typeface="Symbol" panose="05050102010706020507" pitchFamily="18" charset="2"/>
              <a:ea typeface="Times New Roman" panose="02020603050405020304" pitchFamily="18" charset="0"/>
            </a:endParaRPr>
          </a:p>
          <a:p>
            <a:pPr marL="742950" lvl="1" indent="-28575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Privilégier un environnement ordonné et organisé, éliminer le matériel inutile sur la table (trousse, gadgets, taille crayon,).</a:t>
            </a:r>
            <a:endParaRPr lang="fr-FR" sz="1200" dirty="0">
              <a:latin typeface="Symbol" panose="05050102010706020507" pitchFamily="18" charset="2"/>
              <a:ea typeface="Times New Roman" panose="02020603050405020304" pitchFamily="18" charset="0"/>
            </a:endParaRPr>
          </a:p>
          <a:p>
            <a:pPr marL="742950" lvl="1" indent="-28575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Exemple: faire appliquer le principe du «tunnel de l’attention», c'est-à-dire demander à l'enfant d'écouter en plaçant ses coudes sur la table, de mettre ses mains de chaque côté du visage, afin de se cacher la vue des deux côtés (comme des œillères), de suivre son enseignant(e) des yeux et d'entendre ses paroles dans ta tête.</a:t>
            </a:r>
            <a:endParaRPr lang="fr-FR" sz="1200" dirty="0">
              <a:latin typeface="Symbol" panose="05050102010706020507" pitchFamily="18" charset="2"/>
              <a:ea typeface="Times New Roman" panose="02020603050405020304" pitchFamily="18" charset="0"/>
            </a:endParaRPr>
          </a:p>
          <a:p>
            <a:pPr algn="just">
              <a:spcAft>
                <a:spcPts val="0"/>
              </a:spcAft>
            </a:pPr>
            <a:r>
              <a:rPr lang="fr-FR" sz="11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1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Eveiller, susciter, maintenir et ramener son attention lors  des périodes d’enseignement collectif:</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Avant de faire une demande ou d’expliquer une notion importante, mobiliser l’attention de l’enfant. Annoncez ce que vous allez dire avant de le dire, puis dites-le et redites ce que vous avez dit</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Augmenter la fréquence des contacts visuels.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Aider l'enfant à maintenir son effort attentionnel par un signe discret, à établir au préalable avec l’élève (ex: carton vert, gestes, pointer une image sur le bureau, lui toucher l’épaule).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Se rapprocher de lui pour donner les explications et lui donner la permission de poser une question. </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Donner des consignes courtes et claires, lui faire répéter ou le questionner.</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Mentionner le prénom de l’élève pendant la transmission des consignes.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Aller répéter rapidement la consigne à l’élève, après l’avoir fait devant tout le groupe.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des supports visuels et s’y référer lors des explications verbales. Faire des jeux de mots pour faciliter la mémorisation ou rythmer avec les pieds ou les mains les informations à retenir.</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Permettez-vous d’être drôle, joyeux, non conventionnel. Introduisez des nouveautés dans la journée, à l’intérieur de la routine.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Eviter de tomber dans l’excès de stimulation, même si ces enfants aiment le renouveau et y répondent avec enthousiasme.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Il est préférable d’utiliser une voix douce mais ferme que de parler fort, c'est-à-dire crier pour obtenir l’attention de l’enfant.</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Laisser un laps de temps à l’élève pour qu'il puisse réagir après une demande (de 3 à 5 sec); Pendant ce laps de temps ne lui parlez pas, ne reformulez pas votre requête et n’en faites pas une nouvelle. Regardez simplement l’élève dans les yeux.</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Féliciter l’enfant sur-le-champ lorsqu’il est attentif et mettre en relief toute forme de réussite : augmenter la fréquence des renforcements positifs (primaire, secondaire ou symbolique) et les varier. Doser les compliments afin d’éviter l’excitation.</a:t>
            </a:r>
            <a:endParaRPr lang="fr-FR" sz="1200" dirty="0">
              <a:latin typeface="Symbol" panose="05050102010706020507" pitchFamily="18" charset="2"/>
              <a:ea typeface="Times New Roman" panose="02020603050405020304" pitchFamily="18" charset="0"/>
            </a:endParaRPr>
          </a:p>
          <a:p>
            <a:pPr marL="180340" algn="just">
              <a:spcAft>
                <a:spcPts val="0"/>
              </a:spcAft>
            </a:pPr>
            <a:r>
              <a:rPr lang="fr-FR" sz="11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 Aide à la concentration lors des tâches individuelles:</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Définir clairement le début et la fin du travail demandé (visuellement si possible: surligner les numéros à faire).</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S’assurer que l’élève commence bien son travail.</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Attendre la fin de l’exécution d’une première consigne avant d’expliquer les suivantes. Eviter de trop parler pendant le déroulement de la tâche.</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Indiquer visuellement le temps restant pour terminer le travail (minuterie, horloge sur le bureau).</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Donner un exercice à la fois, présenter le travail en petites étapes entre lesquelles l’élève peut consulter l’enseignant (temps de concentration continue requis moins long). </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Pour les exercices longs, donner les en plusieurs petites parties, laisser beaucoup d'espace sur les copies d'exercices (si la tâche lui apparaît trop longue l’enfant se décourage avant même de commencer). On ne demande pas moins de travail à l’enfant mais moins à la fois.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Présenter les étapes avec des supports visuels (écrire les consignes au tableau sous forme d’étapes ou dessins pour les petits) ou fournir une liste ou un aide mémoire à l’enfant pour qu’il puisse s’y référer lorsqu’il se sent perdu dans les nombreuses tâches qu’il a à effectuer. Ces enfants ont besoin de beaucoup de structure.</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Favoriser systématiquement la manipulation d’objets pour l’apprentissage.</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S’il reçoit de l’aide des autres, lui demander de rendre service en retour à ceux qui l’aident.</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Simplifier les instructions, les choix, les explications (lui demander de souligner les informations importantes). Aider l'élève à atteindre des objectifs proches.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Donner un renforcement positif chaque fois que la tâche fragmentée ou adaptée est complétée de manière acceptable (ex: autocollant, images, billets de bonne conduite, etc.).</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Amener l'enfant, si cela est possible, à pratiquer l'autocorrection de son travail en lui définissant très précisément les différentes étapes de ce procédé. Lui permettre d'effacer. </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Au sujet des devoirs, il est possible de donner peu de travail à réaliser à la maison, de prévoir de fournir une feuille avec des instructions précises (sinon assurer vous de la lisibilité de l’écrit dans le cahier de texte), de donnez l’exercice corrigé et/ou de donnez la possibilité de faire les devoirs à l’ordinateur, si l’écrit est difficile. Il est préférable d'éviter de demander de terminer à la maison le travail qui n’a pas été fait en classe.</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CC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CC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CC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CC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fr-FR" sz="1350" b="1" u="sng" dirty="0">
                <a:solidFill>
                  <a:srgbClr val="00CCFF"/>
                </a:solidFill>
                <a:latin typeface="Century Schoolbook" panose="02040604050505020304" pitchFamily="18" charset="0"/>
                <a:ea typeface="Times New Roman" panose="02020603050405020304" pitchFamily="18" charset="0"/>
              </a:rPr>
              <a:t>AGITATION</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b="1" dirty="0">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Déterminer un endroit dans la classe où l’élève sera moins dérangeant (près de vous ou en arrière de la classe, hors de votre champ de vision, si le comportement vous impatiente).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Placer des balles de tennis sous les pieds de sa chaise pour réduire les bruits.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Installer un tapis </a:t>
            </a:r>
            <a:r>
              <a:rPr lang="fr-FR" sz="1150" dirty="0" err="1">
                <a:solidFill>
                  <a:srgbClr val="0000FF"/>
                </a:solidFill>
                <a:latin typeface="Century Schoolbook" panose="02040604050505020304" pitchFamily="18" charset="0"/>
                <a:ea typeface="Times New Roman" panose="02020603050405020304" pitchFamily="18" charset="0"/>
              </a:rPr>
              <a:t>anti-dérapant</a:t>
            </a:r>
            <a:r>
              <a:rPr lang="fr-FR" sz="1150" dirty="0">
                <a:solidFill>
                  <a:srgbClr val="0000FF"/>
                </a:solidFill>
                <a:latin typeface="Century Schoolbook" panose="02040604050505020304" pitchFamily="18" charset="0"/>
                <a:ea typeface="Times New Roman" panose="02020603050405020304" pitchFamily="18" charset="0"/>
              </a:rPr>
              <a:t> sur le dessus de sa chaise ou sous les pieds de l'enfant, pour qu'il prenne conscience de son instabilité posturale.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Poser un velcro sous les objets disposés sur le bureau, afin d'éviter qu'ils tombent et que l'enfant puisse repérer où ils se rangent.</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Créer une frontière autour du pupitre, avec un ruban adhésif de couleurs collé au sol (espace en dehors duquel l’enfant ne peut sortir sans l’avoir demandé).</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Trouver régulièrement des prétextes ou des moyens qui lui permettent de bouger sans trop déranger (Ex: responsable des commissions, passer des feuilles, effacer le tableau, ouvrir ou fermer les fenêtres et les lumières, etc.).</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Permettre d’écouter ou de travailler debout ou à genoux sur la chaise (favorise la concentration).</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Prévoir des places désignées en classe: une place pour l’écoute des consignes, l’autre pour le travail individuel; si l’élève se déplace c’est pour aller vers l’une ou l’autre de ces places.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Faire utiliser une balle de tension pour occuper les mains (ne fait pas de bruit). </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Aménager un petit coin détente dans la classe pour aider l’élève à se calmer (Ex: petit tapis au coin lecture, etc.).</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Introduire une image mentale à laquelle l'enfant pourra se référer. Exemple: méthode dite de «la tortue»: au signal, reprendre le contrôle de soi en se concentrant et en entrant dans sa carapace pour se calmer.</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Occuper le temps de détente de l’enfant (récréation) avec du dessin, de la pâte à modeler, en lui faisant mettre de l’ordre dans le coin lecture, etc.</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Faites l’essai du cahier qui suivra l’enfant de la maison à l’école. Y noter chaque jour quelque chose de positif, même si c’est quelque chose de minime.</a:t>
            </a:r>
            <a:endParaRPr lang="fr-FR" sz="1200" dirty="0">
              <a:latin typeface="Symbol" panose="05050102010706020507" pitchFamily="18" charset="2"/>
              <a:ea typeface="Times New Roman" panose="02020603050405020304" pitchFamily="18" charset="0"/>
            </a:endParaRPr>
          </a:p>
          <a:p>
            <a:pPr algn="just">
              <a:spcAft>
                <a:spcPts val="0"/>
              </a:spcAft>
            </a:pPr>
            <a:r>
              <a:rPr lang="fr-FR" sz="1150" dirty="0">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150" dirty="0">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fr-FR" sz="1350" b="1" u="sng" dirty="0">
                <a:solidFill>
                  <a:srgbClr val="00CCFF"/>
                </a:solidFill>
                <a:latin typeface="Century Schoolbook" panose="02040604050505020304" pitchFamily="18" charset="0"/>
                <a:ea typeface="Times New Roman" panose="02020603050405020304" pitchFamily="18" charset="0"/>
              </a:rPr>
              <a:t>IMPULSIVITE</a:t>
            </a:r>
            <a:endParaRPr lang="fr-FR" sz="1200" dirty="0">
              <a:latin typeface="Times New Roman" panose="02020603050405020304" pitchFamily="18" charset="0"/>
              <a:ea typeface="Times New Roman" panose="02020603050405020304" pitchFamily="18" charset="0"/>
            </a:endParaRPr>
          </a:p>
          <a:p>
            <a:pPr marL="228600"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Relative aux demandes</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Il est important de favoriser le développement du langage interne chez l’enfant, c'est à dire par exemple la répétition des consignes dans sa tête. </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Faire prendre à l’enfant l’habitude d’attendre cinq secondes avant de répondre à une question.</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Faire répéter la question par l’enfant avant qu’il réponde.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Faire un rappel non verbal pour inciter l’enfant à attendre son tour (geste de la main, image).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Faire écrire à l’enfant ce qu’il veut dire, ce qui l’oblige à un délai et réduit sa peur d’oublier ce qu’il veut dire.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Donner de l’attention sélective: encourager et féliciter l’élève lorsqu’il lève sa main avant de parler. L’ignorer volontairement ou tolérer qu’il lance des réponses sans lever la main. Intervenir d’un geste non verbal au besoin.</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Favoriser l’imagerie mentale et la visualisation pour améliorer le contrôle des comportements inadéquats et prendre conscience des comportements, attitudes qui nuisent à ses apprentissages</a:t>
            </a:r>
            <a:endParaRPr lang="fr-FR" sz="1200" dirty="0">
              <a:latin typeface="Symbol" panose="05050102010706020507" pitchFamily="18" charset="2"/>
              <a:ea typeface="Times New Roman" panose="02020603050405020304" pitchFamily="18" charset="0"/>
            </a:endParaRPr>
          </a:p>
          <a:p>
            <a:pPr algn="just">
              <a:spcAft>
                <a:spcPts val="0"/>
              </a:spcAft>
            </a:pPr>
            <a:r>
              <a:rPr lang="fr-FR" sz="11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Relative au travail </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Réduire la fréquence des évaluations minutées.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Favoriser la qualité du travail plutôt que la quantité.</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L’écriture est difficile ? Développer des moyens alternatifs comme l’ordinateur, crayons de couleurs, le dictaphone, les tests oraux. </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l’horloge et dire à l’enfant pendant combien de temps il devra travailler.</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Préparer l’enfant à faire une tâche en lui expliquant ce qu’on attend de lui AVANT qu’il débute la tâche.</a:t>
            </a:r>
            <a:endParaRPr lang="fr-FR" sz="1200" dirty="0">
              <a:latin typeface="Symbol" panose="05050102010706020507" pitchFamily="18" charset="2"/>
              <a:ea typeface="Times New Roman" panose="02020603050405020304" pitchFamily="18" charset="0"/>
            </a:endParaRPr>
          </a:p>
          <a:p>
            <a:pPr marL="180340" algn="just">
              <a:spcAft>
                <a:spcPts val="0"/>
              </a:spcAft>
            </a:pPr>
            <a:r>
              <a:rPr lang="fr-FR" sz="11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Relative au comportement</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Préparer l’enfant à faire une activité en adaptant les exigences ou en lui expliquant comment se comporter s’il arrive devant une difficulté. Par exemple: «Si tu sens ta colère monter, tu viens me voir», «si tu te décourages, lève la main», etc.</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Préparer les temps non structurés (ex: récréation), rappeler à l’enfant ce qu’on attend de lui (verbalement, en termes concrets, ou visuellement, à l’aide d’une feuille déposée à son intention). Souligner les bons comportements après la situation si possible.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une feuille de route afin de favoriser la prise de conscience de l’élève relativement à son comportement et de souligner ses réussites, ses progrès.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Ignorer seulement les comportements destinés à attirer votre attention (plainte, chuchotement, pleurnichage, rêvasserie). Arrêter d’ignorer dès que l’enfant se comporte correctement. Ne jamais ignorer des comportements agressifs ou destructeurs.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Décomposer les gros travaux en petits travaux. Cela évitera les frustrations, les «je ne serai jamais capable de» et les crises de colère.</a:t>
            </a:r>
            <a:endParaRPr lang="fr-FR" sz="1200" dirty="0">
              <a:latin typeface="Symbol" panose="05050102010706020507" pitchFamily="18" charset="2"/>
              <a:ea typeface="Times New Roman" panose="02020603050405020304" pitchFamily="18" charset="0"/>
            </a:endParaRPr>
          </a:p>
          <a:p>
            <a:pPr algn="just">
              <a:spcAft>
                <a:spcPts val="0"/>
              </a:spcAft>
            </a:pPr>
            <a:r>
              <a:rPr lang="fr-FR" sz="11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fr-FR" sz="1350" b="1" u="sng" dirty="0">
                <a:solidFill>
                  <a:srgbClr val="00CCFF"/>
                </a:solidFill>
                <a:latin typeface="Century Schoolbook" panose="02040604050505020304" pitchFamily="18" charset="0"/>
                <a:ea typeface="Times New Roman" panose="02020603050405020304" pitchFamily="18" charset="0"/>
              </a:rPr>
              <a:t>MANQUE D’ORGANISATION</a:t>
            </a:r>
            <a:endParaRPr lang="fr-FR" sz="1200" dirty="0">
              <a:latin typeface="Times New Roman" panose="02020603050405020304" pitchFamily="18" charset="0"/>
              <a:ea typeface="Times New Roman" panose="02020603050405020304" pitchFamily="18" charset="0"/>
            </a:endParaRPr>
          </a:p>
          <a:p>
            <a:pPr marL="228600"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Aider l'enfant à organiser son temps</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Etablir un fonctionnement routinier et stable des activités quotidiennes. Ayez un horaire aussi prévisible que possible. En cas de changement, avertissez l’enfant souvent au préalable. Il faut les préparer à l’avance aux changements.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une séquence temporelle visuelle de la routine à faire.</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Planifier ce qu'il doit faire avant de commencer un travail et terminer avant de commencer quelques chose de nouveaux.</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Encourager l’organisation du temps et l’utilisation de méthodes de planification : listes, calendrier, graphiques, lignes de temps, etc.</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Avertir à l'avance d'un changement d'activité prochain.</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Diviser le travail en portion de 15 minutes, pour maintenir l'attention et augmenter les renforcements plus immédiats. Des pauses sont nécessaires : aller laver le tableau, porter un mot, …, diviser la leçon en plusieurs parties bien distinctes.</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 pos="800100" algn="l"/>
                <a:tab pos="1143000" algn="l"/>
              </a:tabLst>
            </a:pPr>
            <a:r>
              <a:rPr lang="fr-FR" sz="135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L’organisation des objets</a:t>
            </a:r>
            <a:endParaRPr lang="fr-FR" sz="1200" dirty="0">
              <a:latin typeface="Century Schoolbook" panose="02040604050505020304" pitchFamily="18" charset="0"/>
              <a:ea typeface="Times New Roman" panose="02020603050405020304" pitchFamily="18" charset="0"/>
              <a:cs typeface="Times New Roman" panose="02020603050405020304" pitchFamily="18" charset="0"/>
            </a:endParaRPr>
          </a:p>
          <a:p>
            <a:pPr marL="800100" algn="just">
              <a:spcAft>
                <a:spcPts val="0"/>
              </a:spcAft>
              <a:tabLst>
                <a:tab pos="1600200" algn="l"/>
              </a:tabLs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Garder le dessus du pupitre libre lors des explications et y tolérer seulement le matériel nécessaire à la tâche en cours.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Garder le surplus de crayons de l’élève et lui en fournir au besoin.</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un système de rangement pratique et y conserver le strict minimum, ou mettre le matériel dans un bac placé à un autre endroit pour éviter l’éparpillement ou la distraction.</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Aider l’enfant en classant ses documents dans des pochettes clairement étiquetées.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un code de couleur par matière, (ex: autocollant jaune = cahier d’écriture, et demander à l’enfant le cahier «avec l’autocollant jaune», ce qui est plus significatif pour l’élève).</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le moins de cahier possible. Un classeur avec des feuilles intercalaires est plus facile à manier que trois petits.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Inscrire clairement le nom de l’enfant sur les objets.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Utiliser un système de rangement simple et rapide, avec support visuel au besoin (image de l’objet devant être rangé à cet endroit).</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S’assurer qu’il a sorti le matériel avant de débuter les explications.</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Avoir un «double» du matériel requis à laquelle l’enfant doit se référer.</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Ne pas pénaliser systématiquement les oublis de matériel.</a:t>
            </a:r>
            <a:endParaRPr lang="fr-FR" sz="1200" dirty="0">
              <a:latin typeface="Times New Roman" panose="02020603050405020304" pitchFamily="18" charset="0"/>
              <a:ea typeface="Times New Roman" panose="02020603050405020304" pitchFamily="18" charset="0"/>
            </a:endParaRPr>
          </a:p>
          <a:p>
            <a:pPr marL="180340" indent="-180340" algn="just">
              <a:spcAft>
                <a:spcPts val="0"/>
              </a:spcAft>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Donnez des occasions fréquentes à l’élève de faire son ménage dans son pupitre et son casier.</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fr-FR" sz="1350" b="1" u="sng" dirty="0">
                <a:solidFill>
                  <a:srgbClr val="00CCFF"/>
                </a:solidFill>
                <a:latin typeface="Century Schoolbook" panose="02040604050505020304" pitchFamily="18" charset="0"/>
                <a:ea typeface="Times New Roman" panose="02020603050405020304" pitchFamily="18" charset="0"/>
              </a:rPr>
              <a:t>COMMUNICATION</a:t>
            </a:r>
            <a:endParaRPr lang="fr-FR" sz="1200" dirty="0">
              <a:latin typeface="Times New Roman" panose="02020603050405020304" pitchFamily="18" charset="0"/>
              <a:ea typeface="Times New Roman" panose="02020603050405020304" pitchFamily="18" charset="0"/>
            </a:endParaRPr>
          </a:p>
          <a:p>
            <a:pPr marL="228600"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Des requêtes positives et descriptives sont mieux comprises que celles trop générales. Ex: «STP assieds-toi sur ta chaise, les pieds au sol, les mains sur ton bureau et regarde moi» est mieux que «fais attention».</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Il est recommandé de ne pas énumérer rapidement une série de directives (</a:t>
            </a:r>
            <a:r>
              <a:rPr lang="fr-FR" sz="1150" dirty="0" err="1">
                <a:solidFill>
                  <a:srgbClr val="0000FF"/>
                </a:solidFill>
                <a:latin typeface="Century Schoolbook" panose="02040604050505020304" pitchFamily="18" charset="0"/>
                <a:ea typeface="Times New Roman" panose="02020603050405020304" pitchFamily="18" charset="0"/>
              </a:rPr>
              <a:t>ex:«STP</a:t>
            </a:r>
            <a:r>
              <a:rPr lang="fr-FR" sz="1150" dirty="0">
                <a:solidFill>
                  <a:srgbClr val="0000FF"/>
                </a:solidFill>
                <a:latin typeface="Century Schoolbook" panose="02040604050505020304" pitchFamily="18" charset="0"/>
                <a:ea typeface="Times New Roman" panose="02020603050405020304" pitchFamily="18" charset="0"/>
              </a:rPr>
              <a:t>, donne moi ton devoir, conduis toi bien aujourd’hui et ne taquine pas l’élève assis devant toi!»)</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Il est plus efficace de formuler des requêtes positive en demandant à un élève d’adopter un comportement acceptable (</a:t>
            </a:r>
            <a:r>
              <a:rPr lang="fr-FR" sz="1150" dirty="0" err="1">
                <a:solidFill>
                  <a:srgbClr val="0000FF"/>
                </a:solidFill>
                <a:latin typeface="Century Schoolbook" panose="02040604050505020304" pitchFamily="18" charset="0"/>
                <a:ea typeface="Times New Roman" panose="02020603050405020304" pitchFamily="18" charset="0"/>
              </a:rPr>
              <a:t>ex:«STP</a:t>
            </a:r>
            <a:r>
              <a:rPr lang="fr-FR" sz="1150" dirty="0">
                <a:solidFill>
                  <a:srgbClr val="0000FF"/>
                </a:solidFill>
                <a:latin typeface="Century Schoolbook" panose="02040604050505020304" pitchFamily="18" charset="0"/>
                <a:ea typeface="Times New Roman" panose="02020603050405020304" pitchFamily="18" charset="0"/>
              </a:rPr>
              <a:t>, commence ton travail de math» que «cesse de parler»).</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Utilisation de questions au lieu de demandes directes réduit le degré d’obéissance. Par exemple, «Voudrais-tu cesser de taquiner tes camardes» est moins efficace que «j’exige que tu cesse de taquiner tes camarades».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Souvenez-vous de la partie affective de l’apprentissage. Ces enfants ont besoin d’aide pour trouver du plaisir en classe, de la maîtrise au lieu de l’échec et de la frustration, de la stimulation à la place de l’ennui ou de la peur. Il est important de se soucier des émotions qui accompagnent le processus d’apprentissage.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Mettre en évidence les qualités de l’élève et ses réussites, valoriser ses choix et ses méthodes de travail, ses habilités sociales et ses gestes de générosité devant ses pairs, pour améliorer l’estime de soi.</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La mémoire est souvent un problème. Apprenez-leurs des petits trucs de mémoires tels que les rimes, les codes.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Clarifier vos attentes: système de pointage ou récompenses.</a:t>
            </a:r>
            <a:endParaRPr lang="fr-FR" sz="1200" dirty="0">
              <a:latin typeface="Symbol" panose="05050102010706020507" pitchFamily="18" charset="2"/>
              <a:ea typeface="Times New Roman" panose="02020603050405020304" pitchFamily="18" charset="0"/>
            </a:endParaRPr>
          </a:p>
          <a:p>
            <a:pPr algn="just">
              <a:spcAft>
                <a:spcPts val="0"/>
              </a:spcAft>
            </a:pPr>
            <a:r>
              <a:rPr lang="fr-FR" sz="1350" b="1" dirty="0">
                <a:solidFill>
                  <a:srgbClr val="00CC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algn="just">
              <a:spcAft>
                <a:spcPts val="0"/>
              </a:spcAft>
            </a:pPr>
            <a:r>
              <a:rPr lang="fr-FR" sz="1350" b="1" dirty="0">
                <a:solidFill>
                  <a:srgbClr val="00CC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457200" algn="l"/>
              </a:tabLst>
            </a:pPr>
            <a:r>
              <a:rPr lang="fr-FR" sz="1350" b="1" u="sng" dirty="0">
                <a:solidFill>
                  <a:srgbClr val="00CCFF"/>
                </a:solidFill>
                <a:latin typeface="Century Schoolbook" panose="02040604050505020304" pitchFamily="18" charset="0"/>
                <a:ea typeface="Times New Roman" panose="02020603050405020304" pitchFamily="18" charset="0"/>
              </a:rPr>
              <a:t>PROBLEME DE COMPORTEMENT</a:t>
            </a:r>
            <a:endParaRPr lang="fr-FR" sz="1200" dirty="0">
              <a:latin typeface="Times New Roman" panose="02020603050405020304" pitchFamily="18" charset="0"/>
              <a:ea typeface="Times New Roman" panose="02020603050405020304" pitchFamily="18" charset="0"/>
            </a:endParaRPr>
          </a:p>
          <a:p>
            <a:pPr marL="228600" algn="just">
              <a:spcAft>
                <a:spcPts val="0"/>
              </a:spcAft>
            </a:pPr>
            <a:r>
              <a:rPr lang="fr-FR" sz="1350" b="1" dirty="0">
                <a:solidFill>
                  <a:srgbClr val="0000FF"/>
                </a:solidFill>
                <a:latin typeface="Century Schoolbook" panose="02040604050505020304" pitchFamily="18" charset="0"/>
                <a:ea typeface="Times New Roman" panose="02020603050405020304" pitchFamily="18" charset="0"/>
              </a:rPr>
              <a:t> </a:t>
            </a:r>
            <a:endParaRPr lang="fr-FR"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Prévenir l’enfant des conséquences indésirables (naturelles ou imposées) associées à un comportement. De cette façon l’enfant apprend que c’est parce qu’il a mal agi que la conséquence est négative, et non pas parce qu’il est «méchant».</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Adressez des critiques constructives portant sur le comportement non pas sur la personne.</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Il est important de limiter ses émotions car des réactions trop émotives diminuent l’obéissance et peuvent aggraver la situation.</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Développer les «banques de solutions» afin d’élargir le registre de réactions possibles par rapport à la colère ressentie ou à une réaction inadaptée. Poser des questions qui favorise l’autocritique (réflexion sur soi, miroir). Par exemple: «Sais-tu ce que tu viens de faire? «Penses-tu que tu aurais pu dire cela différemment», etc.</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Etablir une séquence à suivre lorsque l’élève sent sa colère monter, avec des affirmations positives («je dois» ou «il est autorisé de» et non négatives «je ne dois pas») et lui en faire prendre conscience au besoin par un signal non verbal).</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Intervenir aussitôt qu’un comportement inadéquat se manifeste (coup de pieds, parole vulgaire, destruction de matériel, etc.); imposer une conséquence favorisant la réparation du geste (parfois nécessité de le faire en différé mais doit tout de même être verbalisé). Soyez cohérent et prévisible dans vos réactions.</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Poser des limites, des frontières (ceci les contient, les calme) sans être répressif, mais en demeurant ferme. Ne pas entrer dans des discussions complexes. </a:t>
            </a:r>
            <a:endParaRPr lang="fr-FR" sz="1200" dirty="0">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180340" algn="l"/>
              </a:tabLst>
            </a:pPr>
            <a:r>
              <a:rPr lang="fr-FR" sz="1150" dirty="0">
                <a:solidFill>
                  <a:srgbClr val="0000FF"/>
                </a:solidFill>
                <a:latin typeface="Century Schoolbook" panose="02040604050505020304" pitchFamily="18" charset="0"/>
                <a:ea typeface="Times New Roman" panose="02020603050405020304" pitchFamily="18" charset="0"/>
              </a:rPr>
              <a:t>Affichez les règles. Ecrivez les nettement et mettez-les en évidence. Les enfants seront rassurés, sachant ce qu’on attend d’eux. Utiliser des termes positifs pour formuler les règles.</a:t>
            </a:r>
            <a:endParaRPr lang="fr-FR" sz="1200" dirty="0">
              <a:effectLst/>
              <a:latin typeface="Symbol" panose="05050102010706020507" pitchFamily="18" charset="2"/>
              <a:ea typeface="Times New Roman" panose="02020603050405020304" pitchFamily="18" charset="0"/>
            </a:endParaRPr>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4849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271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8" y="1952768"/>
            <a:ext cx="11595652" cy="4274396"/>
          </a:xfrm>
        </p:spPr>
        <p:txBody>
          <a:bodyPr>
            <a:normAutofit fontScale="85000" lnSpcReduction="20000"/>
          </a:bodyPr>
          <a:lstStyle/>
          <a:p>
            <a:pPr lvl="0"/>
            <a:r>
              <a:rPr lang="fr-FR" b="1" u="sng" dirty="0"/>
              <a:t>4. MANQUE D’ORGANISATION</a:t>
            </a:r>
            <a:endParaRPr lang="fr-FR" dirty="0"/>
          </a:p>
          <a:p>
            <a:r>
              <a:rPr lang="fr-FR" b="1" dirty="0"/>
              <a:t>4.2 L’organisation des objets</a:t>
            </a:r>
            <a:endParaRPr lang="fr-FR" dirty="0"/>
          </a:p>
          <a:p>
            <a:pPr lvl="0"/>
            <a:r>
              <a:rPr lang="fr-FR" dirty="0"/>
              <a:t>Etablir un fonctionnement routinier et stable des activités quotidiennes. Ayez un horaire aussi prévisible que possible. En cas de changement, avertissez l’enfant souvent au préalable. Il faut les préparer à l’avance aux changements.</a:t>
            </a:r>
          </a:p>
          <a:p>
            <a:pPr lvl="0"/>
            <a:r>
              <a:rPr lang="fr-FR" dirty="0"/>
              <a:t>Utiliser une séquence temporelle visuelle de la routine à faire.</a:t>
            </a:r>
          </a:p>
          <a:p>
            <a:pPr lvl="0"/>
            <a:r>
              <a:rPr lang="fr-FR" dirty="0"/>
              <a:t>Planifier ce qu'il doit faire avant de commencer un travail et terminer avant de commencer quelque chose de nouveaux.</a:t>
            </a:r>
          </a:p>
          <a:p>
            <a:pPr lvl="0"/>
            <a:r>
              <a:rPr lang="fr-FR" dirty="0"/>
              <a:t>Encourager l’organisation du temps et l’utilisation de méthodes de planification : listes, calendrier, graphiques, lignes de temps, etc.</a:t>
            </a:r>
          </a:p>
          <a:p>
            <a:pPr lvl="0"/>
            <a:r>
              <a:rPr lang="fr-FR" dirty="0"/>
              <a:t>Avertir à l'avance d'un changement d'activité prochain.</a:t>
            </a:r>
          </a:p>
          <a:p>
            <a:pPr lvl="0"/>
            <a:r>
              <a:rPr lang="fr-FR" dirty="0"/>
              <a:t>Diviser le travail en portion de 15 minutes, pour maintenir l'attention et augmenter les renforcements plus immédiats. Des pauses sont nécessaires : aller laver le tableau, porter un mot, …, diviser la leçon en plusieurs parties bien distinctes.</a:t>
            </a:r>
          </a:p>
          <a:p>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3164402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271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344558" y="1952768"/>
            <a:ext cx="11595652" cy="4274396"/>
          </a:xfrm>
        </p:spPr>
        <p:txBody>
          <a:bodyPr>
            <a:normAutofit fontScale="85000" lnSpcReduction="20000"/>
          </a:bodyPr>
          <a:lstStyle/>
          <a:p>
            <a:pPr lvl="0"/>
            <a:r>
              <a:rPr lang="fr-FR" b="1" u="sng" dirty="0"/>
              <a:t>MANQUE D’ORGANISATION</a:t>
            </a:r>
            <a:endParaRPr lang="fr-FR" dirty="0"/>
          </a:p>
          <a:p>
            <a:r>
              <a:rPr lang="fr-FR" b="1" dirty="0"/>
              <a:t>4.1 Aider l'enfant à organiser son temps</a:t>
            </a:r>
            <a:endParaRPr lang="fr-FR" dirty="0"/>
          </a:p>
          <a:p>
            <a:pPr lvl="0"/>
            <a:r>
              <a:rPr lang="fr-FR" dirty="0"/>
              <a:t>Etablir un fonctionnement routinier et stable des activités quotidiennes. Ayez un horaire aussi prévisible que possible. En cas de changement, avertissez l’enfant souvent au préalable. Il faut les préparer à l’avance aux changements.</a:t>
            </a:r>
          </a:p>
          <a:p>
            <a:pPr lvl="0"/>
            <a:r>
              <a:rPr lang="fr-FR" dirty="0"/>
              <a:t>Utiliser une séquence temporelle visuelle de la routine à faire.</a:t>
            </a:r>
          </a:p>
          <a:p>
            <a:pPr lvl="0"/>
            <a:r>
              <a:rPr lang="fr-FR" dirty="0"/>
              <a:t>Planifier ce qu'il doit faire avant de commencer un travail et terminer avant de commencer quelque chose de nouveaux.</a:t>
            </a:r>
          </a:p>
          <a:p>
            <a:pPr lvl="0"/>
            <a:r>
              <a:rPr lang="fr-FR" dirty="0"/>
              <a:t>Encourager l’organisation du temps et l’utilisation de méthodes de planification : listes, calendrier, graphiques, lignes de temps, etc.</a:t>
            </a:r>
          </a:p>
          <a:p>
            <a:pPr lvl="0"/>
            <a:r>
              <a:rPr lang="fr-FR" dirty="0"/>
              <a:t>Avertir à l'avance d'un changement d'activité prochain.</a:t>
            </a:r>
          </a:p>
          <a:p>
            <a:pPr lvl="0"/>
            <a:r>
              <a:rPr lang="fr-FR" dirty="0"/>
              <a:t>Diviser le travail en portion de 15 minutes, pour maintenir l'attention et augmenter les renforcements plus immédiats. Des pauses sont nécessaires : aller laver le tableau, porter un mot, …, diviser la leçon en plusieurs parties bien distinctes.</a:t>
            </a:r>
          </a:p>
          <a:p>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3916552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271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18364" y="1952768"/>
            <a:ext cx="11721846" cy="4274396"/>
          </a:xfrm>
        </p:spPr>
        <p:txBody>
          <a:bodyPr>
            <a:normAutofit/>
          </a:bodyPr>
          <a:lstStyle/>
          <a:p>
            <a:pPr marL="0" indent="0">
              <a:buNone/>
            </a:pPr>
            <a:r>
              <a:rPr lang="fr-FR" b="1" u="sng" dirty="0"/>
              <a:t>5. COMMUNICATION</a:t>
            </a:r>
            <a:endParaRPr lang="fr-FR" dirty="0"/>
          </a:p>
          <a:p>
            <a:pPr lvl="0"/>
            <a:r>
              <a:rPr lang="fr-FR" dirty="0"/>
              <a:t>Des requêtes positives et descriptives sont mieux comprises que celles trop générales. Ex: «STP assieds-toi sur ta chaise, les pieds au sol, les mains sur ton bureau et regarde moi» est mieux que «fais attention».</a:t>
            </a:r>
          </a:p>
          <a:p>
            <a:pPr lvl="0"/>
            <a:r>
              <a:rPr lang="fr-FR" dirty="0"/>
              <a:t>Il est recommandé de ne pas énumérer rapidement une série de directives (ex: «STP, donne moi ton devoir, conduis toi bien aujourd’hui et ne taquine pas l’élève assis devant toi!»)</a:t>
            </a:r>
          </a:p>
          <a:p>
            <a:pPr lvl="0"/>
            <a:r>
              <a:rPr lang="fr-FR" dirty="0"/>
              <a:t>Il est plus efficace de formuler des requêtes positive en demandant à un élève d’adopter un comportement acceptable (</a:t>
            </a:r>
            <a:r>
              <a:rPr lang="fr-FR" dirty="0" err="1"/>
              <a:t>ex:«STP</a:t>
            </a:r>
            <a:r>
              <a:rPr lang="fr-FR" dirty="0"/>
              <a:t>, commence ton travail de math» que «cesse de parler»).</a:t>
            </a:r>
          </a:p>
          <a:p>
            <a:pPr lvl="0"/>
            <a:r>
              <a:rPr lang="fr-FR" dirty="0"/>
              <a:t>Utilisation de questions au lieu de demandes directes réduit le degré d’obéissance. Par exemple, « Voudrais-tu cesser de taquiner tes camardes» est moins efficace que «j’exige que tu cesse de taquiner tes camarades».</a:t>
            </a:r>
          </a:p>
          <a:p>
            <a:pPr marL="0" indent="0">
              <a:buNone/>
            </a:pPr>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428546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271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18364" y="1952768"/>
            <a:ext cx="11721846" cy="4274396"/>
          </a:xfrm>
        </p:spPr>
        <p:txBody>
          <a:bodyPr>
            <a:normAutofit/>
          </a:bodyPr>
          <a:lstStyle/>
          <a:p>
            <a:pPr marL="0" indent="0">
              <a:buNone/>
            </a:pPr>
            <a:r>
              <a:rPr lang="fr-FR" b="1" u="sng" dirty="0"/>
              <a:t>5. COMMUNICATION</a:t>
            </a:r>
            <a:endParaRPr lang="fr-FR" dirty="0"/>
          </a:p>
          <a:p>
            <a:pPr lvl="0"/>
            <a:r>
              <a:rPr lang="fr-FR" dirty="0"/>
              <a:t>Souvenez-vous de la partie affective de l’apprentissage. Ces enfants ont besoin d’aide pour trouver du plaisir en classe, de la maîtrise au lieu de l’échec et de la frustration, de la stimulation à la place de l’ennui ou de la peur. Il est important de se soucier des émotions qui accompagnent le processus d’apprentissage.</a:t>
            </a:r>
          </a:p>
          <a:p>
            <a:pPr lvl="0"/>
            <a:r>
              <a:rPr lang="fr-FR" dirty="0"/>
              <a:t>Mettre en évidence les qualités de l’élève et ses réussites, valoriser ses choix et ses méthodes de travail, ses habilités sociales et ses gestes de générosité devant ses pairs, pour améliorer l’estime de soi.</a:t>
            </a:r>
          </a:p>
          <a:p>
            <a:pPr lvl="0"/>
            <a:r>
              <a:rPr lang="fr-FR" dirty="0"/>
              <a:t>La mémoire est souvent un problème. Apprenez-leurs des petits trucs de mémoires tels que les rimes, les codes.</a:t>
            </a:r>
          </a:p>
          <a:p>
            <a:pPr lvl="0"/>
            <a:r>
              <a:rPr lang="fr-FR" dirty="0"/>
              <a:t>Clarifier vos attentes : système de pointage ou récompenses.</a:t>
            </a:r>
          </a:p>
          <a:p>
            <a:pPr marL="0" indent="0">
              <a:buNone/>
            </a:pPr>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713930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6" name="Rectangle 5"/>
          <p:cNvSpPr/>
          <p:nvPr/>
        </p:nvSpPr>
        <p:spPr>
          <a:xfrm>
            <a:off x="344557" y="6227164"/>
            <a:ext cx="11595653" cy="369332"/>
          </a:xfrm>
          <a:prstGeom prst="rect">
            <a:avLst/>
          </a:prstGeom>
        </p:spPr>
        <p:txBody>
          <a:bodyPr wrap="square">
            <a:spAutoFit/>
          </a:bodyPr>
          <a:lstStyle/>
          <a:p>
            <a:r>
              <a:rPr lang="fr-FR" dirty="0">
                <a:hlinkClick r:id="rId2"/>
              </a:rPr>
              <a:t>http://www.collegestjonavarin.fr/wp-content/uploads/2016/03/CHUMontpellierAIDEauxENSEIGNANTS.pdf</a:t>
            </a:r>
            <a:r>
              <a:rPr lang="fr-FR" dirty="0"/>
              <a:t> </a:t>
            </a:r>
          </a:p>
        </p:txBody>
      </p:sp>
      <p:sp>
        <p:nvSpPr>
          <p:cNvPr id="2" name="Espace réservé du contenu 1"/>
          <p:cNvSpPr>
            <a:spLocks noGrp="1"/>
          </p:cNvSpPr>
          <p:nvPr>
            <p:ph sz="half" idx="1"/>
          </p:nvPr>
        </p:nvSpPr>
        <p:spPr>
          <a:xfrm>
            <a:off x="218364" y="1952768"/>
            <a:ext cx="11721846" cy="4274396"/>
          </a:xfrm>
        </p:spPr>
        <p:txBody>
          <a:bodyPr>
            <a:normAutofit fontScale="77500" lnSpcReduction="20000"/>
          </a:bodyPr>
          <a:lstStyle/>
          <a:p>
            <a:pPr lvl="0"/>
            <a:r>
              <a:rPr lang="fr-FR" b="1" u="sng" dirty="0"/>
              <a:t>6. PROBLEME DE COMPORTEMENT</a:t>
            </a:r>
            <a:endParaRPr lang="fr-FR" dirty="0"/>
          </a:p>
          <a:p>
            <a:pPr lvl="0"/>
            <a:r>
              <a:rPr lang="fr-FR" dirty="0"/>
              <a:t>Prévenir l’enfant des conséquences indésirables (naturelles ou imposées) associées à un comportement. De cette façon l’enfant apprend que c’est parce qu’il a mal agi que la conséquence est négative, et non pas parce qu’il est «méchant».</a:t>
            </a:r>
          </a:p>
          <a:p>
            <a:pPr lvl="0"/>
            <a:r>
              <a:rPr lang="fr-FR" dirty="0"/>
              <a:t>Adressez des critiques constructives portant sur le comportement non pas sur la personne.</a:t>
            </a:r>
          </a:p>
          <a:p>
            <a:pPr lvl="0"/>
            <a:r>
              <a:rPr lang="fr-FR" dirty="0"/>
              <a:t>Il est important de limiter ses émotions car des réactions trop émotives diminuent l’obéissance et peuvent aggraver la situation.</a:t>
            </a:r>
          </a:p>
          <a:p>
            <a:pPr lvl="0"/>
            <a:r>
              <a:rPr lang="fr-FR" dirty="0"/>
              <a:t>Développer les «banques de solutions» afin d’élargir le registre de réactions possibles par rapport à la colère ressentie ou à une réaction inadaptée. Poser des questions qui favorise l’autocritique (réflexion sur soi, miroir). Par exemple: «Sais-tu ce que tu viens de faire? «Penses-tu que tu aurais pu dire cela différemment», etc.</a:t>
            </a:r>
          </a:p>
          <a:p>
            <a:pPr lvl="0"/>
            <a:r>
              <a:rPr lang="fr-FR" dirty="0"/>
              <a:t>Etablir une séquence à suivre lorsque l’élève sent sa colère monter, avec des affirmations positives («je dois» ou «il est autorisé de» et non négatives «je ne dois pas») et lui en faire prendre conscience au besoin par un signal non verbal).</a:t>
            </a:r>
          </a:p>
          <a:p>
            <a:pPr lvl="0"/>
            <a:r>
              <a:rPr lang="fr-FR" dirty="0"/>
              <a:t>Intervenir aussitôt qu’un comportement inadéquat se manifeste (coup de pieds, parole vulgaire, destruction de matériel, etc.); imposer une conséquence favorisant la réparation du geste (parfois nécessité de le faire en différé mais doit tout de même être verbalisé). Soyez cohérent </a:t>
            </a:r>
            <a:r>
              <a:rPr lang="fr-FR" dirty="0" err="1"/>
              <a:t>et</a:t>
            </a:r>
            <a:r>
              <a:rPr lang="fr-FR" sz="2000" dirty="0" err="1"/>
              <a:t>prévisible</a:t>
            </a:r>
            <a:r>
              <a:rPr lang="fr-FR" sz="2000" dirty="0"/>
              <a:t> dans vos réactions.</a:t>
            </a:r>
          </a:p>
          <a:p>
            <a:pPr lvl="0"/>
            <a:r>
              <a:rPr lang="fr-FR" sz="2000" dirty="0"/>
              <a:t>Affichez les règles. Ecrivez les nettement et mettez-les en évidence. Les enfants seront rassurés, sachant ce qu’on attend d’eux. Utiliser des termes positifs pour formuler les règles.</a:t>
            </a:r>
          </a:p>
          <a:p>
            <a:pPr lvl="0"/>
            <a:endParaRPr lang="fr-FR" sz="2000" dirty="0"/>
          </a:p>
          <a:p>
            <a:endParaRPr lang="fr-FR" dirty="0"/>
          </a:p>
        </p:txBody>
      </p:sp>
      <p:pic>
        <p:nvPicPr>
          <p:cNvPr id="9" name="Image 8"/>
          <p:cNvPicPr>
            <a:picLocks noChangeAspect="1"/>
          </p:cNvPicPr>
          <p:nvPr/>
        </p:nvPicPr>
        <p:blipFill>
          <a:blip r:embed="rId3"/>
          <a:stretch>
            <a:fillRect/>
          </a:stretch>
        </p:blipFill>
        <p:spPr>
          <a:xfrm>
            <a:off x="9623787" y="444007"/>
            <a:ext cx="2316423" cy="1189097"/>
          </a:xfrm>
          <a:prstGeom prst="rect">
            <a:avLst/>
          </a:prstGeom>
        </p:spPr>
      </p:pic>
    </p:spTree>
    <p:extLst>
      <p:ext uri="{BB962C8B-B14F-4D97-AF65-F5344CB8AC3E}">
        <p14:creationId xmlns:p14="http://schemas.microsoft.com/office/powerpoint/2010/main" val="2953127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2. ADAPTATIONS </a:t>
            </a:r>
            <a:endParaRPr lang="fr-FR" dirty="0"/>
          </a:p>
        </p:txBody>
      </p:sp>
      <p:sp>
        <p:nvSpPr>
          <p:cNvPr id="3" name="Espace réservé du contenu 2"/>
          <p:cNvSpPr>
            <a:spLocks noGrp="1"/>
          </p:cNvSpPr>
          <p:nvPr>
            <p:ph sz="half" idx="1"/>
          </p:nvPr>
        </p:nvSpPr>
        <p:spPr/>
        <p:txBody>
          <a:bodyPr/>
          <a:lstStyle/>
          <a:p>
            <a:endParaRPr lang="fr-FR"/>
          </a:p>
        </p:txBody>
      </p:sp>
      <p:pic>
        <p:nvPicPr>
          <p:cNvPr id="5" name="Image 4"/>
          <p:cNvPicPr>
            <a:picLocks noChangeAspect="1"/>
          </p:cNvPicPr>
          <p:nvPr/>
        </p:nvPicPr>
        <p:blipFill>
          <a:blip r:embed="rId2"/>
          <a:stretch>
            <a:fillRect/>
          </a:stretch>
        </p:blipFill>
        <p:spPr>
          <a:xfrm>
            <a:off x="3055360" y="1657350"/>
            <a:ext cx="6829425" cy="5200650"/>
          </a:xfrm>
          <a:prstGeom prst="rect">
            <a:avLst/>
          </a:prstGeom>
        </p:spPr>
      </p:pic>
      <p:pic>
        <p:nvPicPr>
          <p:cNvPr id="8" name="Image 7"/>
          <p:cNvPicPr>
            <a:picLocks noChangeAspect="1"/>
          </p:cNvPicPr>
          <p:nvPr/>
        </p:nvPicPr>
        <p:blipFill rotWithShape="1">
          <a:blip r:embed="rId3"/>
          <a:srcRect b="31180"/>
          <a:stretch/>
        </p:blipFill>
        <p:spPr>
          <a:xfrm>
            <a:off x="10859201" y="415818"/>
            <a:ext cx="1115123" cy="1245476"/>
          </a:xfrm>
          <a:prstGeom prst="rect">
            <a:avLst/>
          </a:prstGeom>
        </p:spPr>
      </p:pic>
    </p:spTree>
    <p:extLst>
      <p:ext uri="{BB962C8B-B14F-4D97-AF65-F5344CB8AC3E}">
        <p14:creationId xmlns:p14="http://schemas.microsoft.com/office/powerpoint/2010/main" val="2811342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sp>
        <p:nvSpPr>
          <p:cNvPr id="4" name="Espace réservé du contenu 3"/>
          <p:cNvSpPr>
            <a:spLocks noGrp="1"/>
          </p:cNvSpPr>
          <p:nvPr>
            <p:ph sz="half" idx="2"/>
          </p:nvPr>
        </p:nvSpPr>
        <p:spPr>
          <a:xfrm>
            <a:off x="304799" y="1974574"/>
            <a:ext cx="7554097" cy="4452730"/>
          </a:xfrm>
        </p:spPr>
        <p:txBody>
          <a:bodyPr>
            <a:normAutofit fontScale="92500" lnSpcReduction="20000"/>
          </a:bodyPr>
          <a:lstStyle/>
          <a:p>
            <a:pPr marL="0" indent="0">
              <a:buNone/>
            </a:pPr>
            <a:r>
              <a:rPr lang="fr-FR" dirty="0"/>
              <a:t>Un modèle pour apprendre à maximiser l’attribution des ressources cognitives</a:t>
            </a:r>
          </a:p>
          <a:p>
            <a:endParaRPr lang="fr-FR" dirty="0"/>
          </a:p>
          <a:p>
            <a:r>
              <a:rPr lang="fr-FR" dirty="0" err="1"/>
              <a:t>Utilisatin</a:t>
            </a:r>
            <a:r>
              <a:rPr lang="fr-FR" dirty="0"/>
              <a:t> des fonctions médiatrices du langage dans l’apprentissage</a:t>
            </a:r>
          </a:p>
          <a:p>
            <a:r>
              <a:rPr lang="fr-FR" dirty="0"/>
              <a:t>Modélisation des stratégies cognitives pour outil </a:t>
            </a:r>
            <a:r>
              <a:rPr lang="fr-FR" dirty="0" err="1"/>
              <a:t>de’apprentissage</a:t>
            </a:r>
            <a:r>
              <a:rPr lang="fr-FR" dirty="0"/>
              <a:t> </a:t>
            </a:r>
          </a:p>
          <a:p>
            <a:r>
              <a:rPr lang="fr-FR" dirty="0"/>
              <a:t>Permet :</a:t>
            </a:r>
          </a:p>
          <a:p>
            <a:r>
              <a:rPr lang="fr-FR" dirty="0"/>
              <a:t>- d’enrichir le vocabulaire de gestion cognitive</a:t>
            </a:r>
          </a:p>
          <a:p>
            <a:r>
              <a:rPr lang="fr-FR" dirty="0"/>
              <a:t>- </a:t>
            </a:r>
            <a:r>
              <a:rPr lang="fr-FR" dirty="0" err="1"/>
              <a:t>ofrrir</a:t>
            </a:r>
            <a:r>
              <a:rPr lang="fr-FR" dirty="0"/>
              <a:t> une aide nécessaire pour répartir plus judicieusement ses ressources cognitives</a:t>
            </a:r>
          </a:p>
          <a:p>
            <a:r>
              <a:rPr lang="fr-FR" dirty="0"/>
              <a:t>De développer des habilités qui </a:t>
            </a:r>
            <a:r>
              <a:rPr lang="fr-FR" dirty="0" err="1"/>
              <a:t>permettron</a:t>
            </a:r>
            <a:r>
              <a:rPr lang="fr-FR" dirty="0"/>
              <a:t> de gagner davantage de « sécurité méthodologique »</a:t>
            </a:r>
          </a:p>
          <a:p>
            <a:r>
              <a:rPr lang="fr-FR" dirty="0"/>
              <a:t>-de reprendre du pouvoir sur son processus d’apprentissage</a:t>
            </a:r>
          </a:p>
          <a:p>
            <a:endParaRPr lang="fr-FR" dirty="0"/>
          </a:p>
          <a:p>
            <a:pPr marL="0" indent="0">
              <a:buNone/>
            </a:pPr>
            <a:endParaRPr lang="fr-FR" dirty="0"/>
          </a:p>
          <a:p>
            <a:endParaRPr lang="fr-FR" dirty="0"/>
          </a:p>
        </p:txBody>
      </p:sp>
      <p:pic>
        <p:nvPicPr>
          <p:cNvPr id="3" name="Image 2"/>
          <p:cNvPicPr>
            <a:picLocks noChangeAspect="1"/>
          </p:cNvPicPr>
          <p:nvPr/>
        </p:nvPicPr>
        <p:blipFill>
          <a:blip r:embed="rId2"/>
          <a:stretch>
            <a:fillRect/>
          </a:stretch>
        </p:blipFill>
        <p:spPr>
          <a:xfrm>
            <a:off x="8298077" y="2219739"/>
            <a:ext cx="3009900" cy="3962400"/>
          </a:xfrm>
          <a:prstGeom prst="rect">
            <a:avLst/>
          </a:prstGeom>
        </p:spPr>
      </p:pic>
    </p:spTree>
    <p:extLst>
      <p:ext uri="{BB962C8B-B14F-4D97-AF65-F5344CB8AC3E}">
        <p14:creationId xmlns:p14="http://schemas.microsoft.com/office/powerpoint/2010/main" val="3990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a:t>
            </a:r>
            <a:r>
              <a:rPr lang="fr-FR" b="1"/>
              <a:t>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1556084" y="2107271"/>
            <a:ext cx="1011908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rPr>
              <a:t>Le TDAH est un </a:t>
            </a:r>
            <a:r>
              <a:rPr kumimoji="0" lang="fr-FR" altLang="fr-FR" sz="2400" b="1" i="0" u="none" strike="noStrike" cap="none" normalizeH="0" baseline="0" dirty="0">
                <a:ln>
                  <a:noFill/>
                </a:ln>
                <a:solidFill>
                  <a:schemeClr val="tx1"/>
                </a:solidFill>
                <a:effectLst/>
                <a:latin typeface="Arial" panose="020B0604020202020204" pitchFamily="34" charset="0"/>
              </a:rPr>
              <a:t>trouble neuro-développemental chronique </a:t>
            </a:r>
            <a:r>
              <a:rPr kumimoji="0" lang="fr-FR" altLang="fr-FR" sz="2400" b="0" i="0" u="none" strike="noStrike" cap="none" normalizeH="0" baseline="0" dirty="0">
                <a:ln>
                  <a:noFill/>
                </a:ln>
                <a:solidFill>
                  <a:schemeClr val="tx1"/>
                </a:solidFill>
                <a:effectLst/>
                <a:latin typeface="Arial" panose="020B0604020202020204" pitchFamily="34" charset="0"/>
              </a:rPr>
              <a:t>qui concerne </a:t>
            </a:r>
            <a:r>
              <a:rPr kumimoji="0" lang="fr-FR" altLang="fr-FR" sz="2400" b="1" i="0" u="none" strike="noStrike" cap="none" normalizeH="0" baseline="0" dirty="0">
                <a:ln>
                  <a:noFill/>
                </a:ln>
                <a:solidFill>
                  <a:schemeClr val="tx1"/>
                </a:solidFill>
                <a:effectLst/>
                <a:latin typeface="Arial" panose="020B0604020202020204" pitchFamily="34" charset="0"/>
              </a:rPr>
              <a:t>de 3,5 à 5,6% </a:t>
            </a:r>
            <a:r>
              <a:rPr kumimoji="0" lang="fr-FR" altLang="fr-FR" sz="2400" b="0" i="0" u="none" strike="noStrike" cap="none" normalizeH="0" baseline="0" dirty="0">
                <a:ln>
                  <a:noFill/>
                </a:ln>
                <a:solidFill>
                  <a:schemeClr val="tx1"/>
                </a:solidFill>
                <a:effectLst/>
                <a:latin typeface="Arial" panose="020B0604020202020204" pitchFamily="34" charset="0"/>
              </a:rPr>
              <a:t>des enfants d’âge scolaire en France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rPr>
              <a:t>Le trouble </a:t>
            </a:r>
            <a:r>
              <a:rPr kumimoji="0" lang="fr-FR" altLang="fr-FR" sz="2400" b="1" i="0" u="none" strike="noStrike" cap="none" normalizeH="0" baseline="0" dirty="0">
                <a:ln>
                  <a:noFill/>
                </a:ln>
                <a:solidFill>
                  <a:schemeClr val="tx1"/>
                </a:solidFill>
                <a:effectLst/>
                <a:latin typeface="Arial" panose="020B0604020202020204" pitchFamily="34" charset="0"/>
              </a:rPr>
              <a:t>persiste dans 65% </a:t>
            </a:r>
            <a:r>
              <a:rPr kumimoji="0" lang="fr-FR" altLang="fr-FR" sz="2400" b="0" i="0" u="none" strike="noStrike" cap="none" normalizeH="0" baseline="0" dirty="0">
                <a:ln>
                  <a:noFill/>
                </a:ln>
                <a:solidFill>
                  <a:schemeClr val="tx1"/>
                </a:solidFill>
                <a:effectLst/>
                <a:latin typeface="Arial" panose="020B0604020202020204" pitchFamily="34" charset="0"/>
              </a:rPr>
              <a:t>des cas à l’âge adulte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a:latin typeface="Arial" panose="020B0604020202020204" pitchFamily="34" charset="0"/>
              </a:rPr>
              <a:t>L</a:t>
            </a:r>
            <a:r>
              <a:rPr kumimoji="0" lang="fr-FR" altLang="fr-FR" sz="2400" b="0" i="0" u="none" strike="noStrike" cap="none" normalizeH="0" baseline="0" dirty="0">
                <a:ln>
                  <a:noFill/>
                </a:ln>
                <a:solidFill>
                  <a:schemeClr val="tx1"/>
                </a:solidFill>
                <a:effectLst/>
                <a:latin typeface="Arial" panose="020B0604020202020204" pitchFamily="34" charset="0"/>
              </a:rPr>
              <a:t>a prévalence en population adulte est estimée à </a:t>
            </a:r>
            <a:r>
              <a:rPr kumimoji="0" lang="fr-FR" altLang="fr-FR" sz="2400" b="1" i="0" u="none" strike="noStrike" cap="none" normalizeH="0" baseline="0" dirty="0">
                <a:ln>
                  <a:noFill/>
                </a:ln>
                <a:solidFill>
                  <a:schemeClr val="tx1"/>
                </a:solidFill>
                <a:effectLst/>
                <a:latin typeface="Arial" panose="020B0604020202020204" pitchFamily="34" charset="0"/>
              </a:rPr>
              <a:t>2,5%</a:t>
            </a:r>
            <a:r>
              <a:rPr kumimoji="0" lang="fr-FR" altLang="fr-FR" sz="2400" b="0" i="0" u="none" strike="noStrike" cap="none" normalizeH="0" baseline="0" dirty="0">
                <a:ln>
                  <a:noFill/>
                </a:ln>
                <a:solidFill>
                  <a:schemeClr val="tx1"/>
                </a:solidFill>
                <a:effectLst/>
                <a:latin typeface="Arial" panose="020B0604020202020204" pitchFamily="34" charset="0"/>
              </a:rPr>
              <a:t> Ce trouble est caractérisé par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2400" b="0" i="0" u="none" strike="noStrike" cap="none" normalizeH="0" baseline="0" dirty="0">
                <a:ln>
                  <a:noFill/>
                </a:ln>
                <a:solidFill>
                  <a:schemeClr val="tx1"/>
                </a:solidFill>
                <a:effectLst/>
                <a:latin typeface="Arial" panose="020B0604020202020204" pitchFamily="34" charset="0"/>
              </a:rPr>
              <a:t>   une inattention, des difficultés à se concentrer « je suis très facilement distrait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2400" b="0" i="0" u="none" strike="noStrike" cap="none" normalizeH="0" baseline="0" dirty="0">
                <a:ln>
                  <a:noFill/>
                </a:ln>
                <a:solidFill>
                  <a:schemeClr val="tx1"/>
                </a:solidFill>
                <a:effectLst/>
                <a:latin typeface="Arial" panose="020B0604020202020204" pitchFamily="34" charset="0"/>
              </a:rPr>
              <a:t>   une impulsivité marquée « j’agis avant de réfléchir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2400" b="0" i="0" u="none" strike="noStrike" cap="none" normalizeH="0" baseline="0" dirty="0">
                <a:ln>
                  <a:noFill/>
                </a:ln>
                <a:solidFill>
                  <a:schemeClr val="tx1"/>
                </a:solidFill>
                <a:effectLst/>
                <a:latin typeface="Arial" panose="020B0604020202020204" pitchFamily="34" charset="0"/>
              </a:rPr>
              <a:t>   une agitation incessante. « je bouge trop et je ne peux pas m’en empêcher »</a:t>
            </a:r>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66713"/>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41350"/>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15988"/>
            <a:ext cx="76200" cy="104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35551" y="6194526"/>
            <a:ext cx="6898640" cy="369332"/>
          </a:xfrm>
          <a:prstGeom prst="rect">
            <a:avLst/>
          </a:prstGeom>
        </p:spPr>
        <p:txBody>
          <a:bodyPr wrap="square">
            <a:spAutoFit/>
          </a:bodyPr>
          <a:lstStyle/>
          <a:p>
            <a:r>
              <a:rPr lang="fr-FR" dirty="0">
                <a:hlinkClick r:id="rId3"/>
              </a:rPr>
              <a:t>https://www.tdah-france.fr/-Le-TDAH-en-bref-.html</a:t>
            </a:r>
            <a:r>
              <a:rPr lang="fr-FR" dirty="0"/>
              <a:t> </a:t>
            </a:r>
          </a:p>
        </p:txBody>
      </p:sp>
    </p:spTree>
    <p:extLst>
      <p:ext uri="{BB962C8B-B14F-4D97-AF65-F5344CB8AC3E}">
        <p14:creationId xmlns:p14="http://schemas.microsoft.com/office/powerpoint/2010/main" val="3876447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sp>
        <p:nvSpPr>
          <p:cNvPr id="4" name="Espace réservé du contenu 3"/>
          <p:cNvSpPr>
            <a:spLocks noGrp="1"/>
          </p:cNvSpPr>
          <p:nvPr>
            <p:ph sz="half" idx="2"/>
          </p:nvPr>
        </p:nvSpPr>
        <p:spPr>
          <a:xfrm>
            <a:off x="304799" y="1974574"/>
            <a:ext cx="11887201" cy="743912"/>
          </a:xfrm>
        </p:spPr>
        <p:txBody>
          <a:bodyPr>
            <a:normAutofit/>
          </a:bodyPr>
          <a:lstStyle/>
          <a:p>
            <a:pPr marL="0" indent="0" algn="ctr">
              <a:buNone/>
            </a:pPr>
            <a:r>
              <a:rPr lang="fr-FR" dirty="0"/>
              <a:t>7 personnages</a:t>
            </a:r>
          </a:p>
        </p:txBody>
      </p:sp>
      <p:pic>
        <p:nvPicPr>
          <p:cNvPr id="6" name="Image 5"/>
          <p:cNvPicPr>
            <a:picLocks noChangeAspect="1"/>
          </p:cNvPicPr>
          <p:nvPr/>
        </p:nvPicPr>
        <p:blipFill>
          <a:blip r:embed="rId2"/>
          <a:stretch>
            <a:fillRect/>
          </a:stretch>
        </p:blipFill>
        <p:spPr>
          <a:xfrm>
            <a:off x="0" y="2558142"/>
            <a:ext cx="12192000" cy="2631695"/>
          </a:xfrm>
          <a:prstGeom prst="rect">
            <a:avLst/>
          </a:prstGeom>
        </p:spPr>
      </p:pic>
    </p:spTree>
    <p:extLst>
      <p:ext uri="{BB962C8B-B14F-4D97-AF65-F5344CB8AC3E}">
        <p14:creationId xmlns:p14="http://schemas.microsoft.com/office/powerpoint/2010/main" val="2069007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pic>
        <p:nvPicPr>
          <p:cNvPr id="5" name="Image 4"/>
          <p:cNvPicPr>
            <a:picLocks noChangeAspect="1"/>
          </p:cNvPicPr>
          <p:nvPr/>
        </p:nvPicPr>
        <p:blipFill rotWithShape="1">
          <a:blip r:embed="rId2"/>
          <a:srcRect l="5865"/>
          <a:stretch/>
        </p:blipFill>
        <p:spPr>
          <a:xfrm>
            <a:off x="5541233" y="1447800"/>
            <a:ext cx="5931244" cy="5410200"/>
          </a:xfrm>
          <a:prstGeom prst="rect">
            <a:avLst/>
          </a:prstGeom>
        </p:spPr>
      </p:pic>
      <p:sp>
        <p:nvSpPr>
          <p:cNvPr id="7" name="ZoneTexte 6"/>
          <p:cNvSpPr txBox="1"/>
          <p:nvPr/>
        </p:nvSpPr>
        <p:spPr>
          <a:xfrm rot="10800000" flipH="1" flipV="1">
            <a:off x="834888" y="2402749"/>
            <a:ext cx="3843130" cy="1200329"/>
          </a:xfrm>
          <a:prstGeom prst="rect">
            <a:avLst/>
          </a:prstGeom>
          <a:noFill/>
        </p:spPr>
        <p:txBody>
          <a:bodyPr wrap="square" rtlCol="0">
            <a:spAutoFit/>
          </a:bodyPr>
          <a:lstStyle/>
          <a:p>
            <a:r>
              <a:rPr lang="fr-FR" dirty="0"/>
              <a:t>Quand je mets ma casquette de ARCHITECTE,  je  décide quel matériel je prends</a:t>
            </a:r>
          </a:p>
          <a:p>
            <a:pPr algn="r"/>
            <a:r>
              <a:rPr lang="fr-FR" dirty="0"/>
              <a:t>Chaid, CM2</a:t>
            </a:r>
          </a:p>
        </p:txBody>
      </p:sp>
    </p:spTree>
    <p:extLst>
      <p:ext uri="{BB962C8B-B14F-4D97-AF65-F5344CB8AC3E}">
        <p14:creationId xmlns:p14="http://schemas.microsoft.com/office/powerpoint/2010/main" val="272877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pic>
        <p:nvPicPr>
          <p:cNvPr id="3" name="Image 2"/>
          <p:cNvPicPr>
            <a:picLocks noChangeAspect="1"/>
          </p:cNvPicPr>
          <p:nvPr/>
        </p:nvPicPr>
        <p:blipFill>
          <a:blip r:embed="rId2"/>
          <a:stretch>
            <a:fillRect/>
          </a:stretch>
        </p:blipFill>
        <p:spPr>
          <a:xfrm>
            <a:off x="6311471" y="1266825"/>
            <a:ext cx="4857750" cy="5591175"/>
          </a:xfrm>
          <a:prstGeom prst="rect">
            <a:avLst/>
          </a:prstGeom>
        </p:spPr>
      </p:pic>
      <p:sp>
        <p:nvSpPr>
          <p:cNvPr id="6" name="ZoneTexte 5"/>
          <p:cNvSpPr txBox="1"/>
          <p:nvPr/>
        </p:nvSpPr>
        <p:spPr>
          <a:xfrm rot="10800000" flipH="1" flipV="1">
            <a:off x="834888" y="2402749"/>
            <a:ext cx="3843130" cy="1200329"/>
          </a:xfrm>
          <a:prstGeom prst="rect">
            <a:avLst/>
          </a:prstGeom>
          <a:noFill/>
        </p:spPr>
        <p:txBody>
          <a:bodyPr wrap="square" rtlCol="0">
            <a:spAutoFit/>
          </a:bodyPr>
          <a:lstStyle/>
          <a:p>
            <a:r>
              <a:rPr lang="fr-FR" dirty="0"/>
              <a:t>Quand je mets ma casquette de  BIBLIOTHECAIRE,  je recherche des mots dans ma mémoire.</a:t>
            </a:r>
          </a:p>
          <a:p>
            <a:pPr algn="r"/>
            <a:r>
              <a:rPr lang="fr-FR" dirty="0" err="1"/>
              <a:t>Mouzahirou</a:t>
            </a:r>
            <a:r>
              <a:rPr lang="fr-FR" dirty="0"/>
              <a:t> CM2</a:t>
            </a:r>
          </a:p>
        </p:txBody>
      </p:sp>
    </p:spTree>
    <p:extLst>
      <p:ext uri="{BB962C8B-B14F-4D97-AF65-F5344CB8AC3E}">
        <p14:creationId xmlns:p14="http://schemas.microsoft.com/office/powerpoint/2010/main" val="3503053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sp>
        <p:nvSpPr>
          <p:cNvPr id="4" name="ZoneTexte 3"/>
          <p:cNvSpPr txBox="1"/>
          <p:nvPr/>
        </p:nvSpPr>
        <p:spPr>
          <a:xfrm rot="10800000" flipH="1" flipV="1">
            <a:off x="834888" y="2541247"/>
            <a:ext cx="3843130" cy="923330"/>
          </a:xfrm>
          <a:prstGeom prst="rect">
            <a:avLst/>
          </a:prstGeom>
          <a:noFill/>
        </p:spPr>
        <p:txBody>
          <a:bodyPr wrap="square" rtlCol="0">
            <a:spAutoFit/>
          </a:bodyPr>
          <a:lstStyle/>
          <a:p>
            <a:r>
              <a:rPr lang="fr-FR" dirty="0"/>
              <a:t>Quand je mets ma casquette de  DETECTIVIE , je cherche.</a:t>
            </a:r>
          </a:p>
          <a:p>
            <a:pPr algn="r"/>
            <a:r>
              <a:rPr lang="fr-FR" dirty="0"/>
              <a:t>Fatma</a:t>
            </a:r>
          </a:p>
        </p:txBody>
      </p:sp>
      <p:pic>
        <p:nvPicPr>
          <p:cNvPr id="5" name="Image 4"/>
          <p:cNvPicPr>
            <a:picLocks noChangeAspect="1"/>
          </p:cNvPicPr>
          <p:nvPr/>
        </p:nvPicPr>
        <p:blipFill>
          <a:blip r:embed="rId2"/>
          <a:stretch>
            <a:fillRect/>
          </a:stretch>
        </p:blipFill>
        <p:spPr>
          <a:xfrm>
            <a:off x="6094958" y="1229553"/>
            <a:ext cx="5354919" cy="5495925"/>
          </a:xfrm>
          <a:prstGeom prst="rect">
            <a:avLst/>
          </a:prstGeom>
        </p:spPr>
      </p:pic>
    </p:spTree>
    <p:extLst>
      <p:ext uri="{BB962C8B-B14F-4D97-AF65-F5344CB8AC3E}">
        <p14:creationId xmlns:p14="http://schemas.microsoft.com/office/powerpoint/2010/main" val="203764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sp>
        <p:nvSpPr>
          <p:cNvPr id="4" name="ZoneTexte 3"/>
          <p:cNvSpPr txBox="1"/>
          <p:nvPr/>
        </p:nvSpPr>
        <p:spPr>
          <a:xfrm rot="10800000" flipH="1" flipV="1">
            <a:off x="834888" y="2402748"/>
            <a:ext cx="3843130" cy="1200329"/>
          </a:xfrm>
          <a:prstGeom prst="rect">
            <a:avLst/>
          </a:prstGeom>
          <a:noFill/>
        </p:spPr>
        <p:txBody>
          <a:bodyPr wrap="square" rtlCol="0">
            <a:spAutoFit/>
          </a:bodyPr>
          <a:lstStyle/>
          <a:p>
            <a:r>
              <a:rPr lang="fr-FR" dirty="0"/>
              <a:t>Quand je mets ma casquette de  MENUISIER,  je travaille, j’utilise mon plan.</a:t>
            </a:r>
          </a:p>
          <a:p>
            <a:pPr algn="r"/>
            <a:r>
              <a:rPr lang="fr-FR" dirty="0"/>
              <a:t>Killian</a:t>
            </a:r>
          </a:p>
        </p:txBody>
      </p:sp>
      <p:pic>
        <p:nvPicPr>
          <p:cNvPr id="3" name="Image 2"/>
          <p:cNvPicPr>
            <a:picLocks noChangeAspect="1"/>
          </p:cNvPicPr>
          <p:nvPr/>
        </p:nvPicPr>
        <p:blipFill>
          <a:blip r:embed="rId2"/>
          <a:stretch>
            <a:fillRect/>
          </a:stretch>
        </p:blipFill>
        <p:spPr>
          <a:xfrm>
            <a:off x="5546862" y="1380090"/>
            <a:ext cx="5903015" cy="5343525"/>
          </a:xfrm>
          <a:prstGeom prst="rect">
            <a:avLst/>
          </a:prstGeom>
        </p:spPr>
      </p:pic>
    </p:spTree>
    <p:extLst>
      <p:ext uri="{BB962C8B-B14F-4D97-AF65-F5344CB8AC3E}">
        <p14:creationId xmlns:p14="http://schemas.microsoft.com/office/powerpoint/2010/main" val="106188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Modèle REFELCTO (</a:t>
            </a:r>
            <a:r>
              <a:rPr lang="fr-FR" dirty="0" err="1"/>
              <a:t>GaGNE</a:t>
            </a:r>
            <a:r>
              <a:rPr lang="fr-FR" dirty="0"/>
              <a:t>, 2004)</a:t>
            </a:r>
          </a:p>
        </p:txBody>
      </p:sp>
      <p:pic>
        <p:nvPicPr>
          <p:cNvPr id="5" name="Image 4"/>
          <p:cNvPicPr>
            <a:picLocks noChangeAspect="1"/>
          </p:cNvPicPr>
          <p:nvPr/>
        </p:nvPicPr>
        <p:blipFill>
          <a:blip r:embed="rId2"/>
          <a:stretch>
            <a:fillRect/>
          </a:stretch>
        </p:blipFill>
        <p:spPr>
          <a:xfrm>
            <a:off x="6229350" y="1304925"/>
            <a:ext cx="5194024" cy="5553075"/>
          </a:xfrm>
          <a:prstGeom prst="rect">
            <a:avLst/>
          </a:prstGeom>
        </p:spPr>
      </p:pic>
    </p:spTree>
    <p:extLst>
      <p:ext uri="{BB962C8B-B14F-4D97-AF65-F5344CB8AC3E}">
        <p14:creationId xmlns:p14="http://schemas.microsoft.com/office/powerpoint/2010/main" val="1672651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800" y="1974574"/>
            <a:ext cx="5657088" cy="4452730"/>
          </a:xfrm>
        </p:spPr>
        <p:txBody>
          <a:bodyPr>
            <a:normAutofit/>
          </a:bodyPr>
          <a:lstStyle/>
          <a:p>
            <a:pPr marL="0" indent="0">
              <a:buNone/>
            </a:pPr>
            <a:r>
              <a:rPr lang="fr-FR" dirty="0"/>
              <a:t>Trouver le bon environnement</a:t>
            </a:r>
          </a:p>
          <a:p>
            <a:r>
              <a:rPr lang="fr-FR" dirty="0"/>
              <a:t>1. Eliminer  autant que possible les distractions</a:t>
            </a:r>
          </a:p>
          <a:p>
            <a:r>
              <a:rPr lang="fr-FR" dirty="0"/>
              <a:t>2. Fermer les volets, les portes, les fenêtres , se retirer  du nombre</a:t>
            </a:r>
          </a:p>
          <a:p>
            <a:r>
              <a:rPr lang="fr-FR" dirty="0"/>
              <a:t>3. S’entraîner à se concentrer dans des conditions très distrayantes</a:t>
            </a:r>
          </a:p>
          <a:p>
            <a:r>
              <a:rPr lang="fr-FR" dirty="0"/>
              <a:t>4. Créer un environnement de travail adéquat</a:t>
            </a:r>
          </a:p>
          <a:p>
            <a:r>
              <a:rPr lang="fr-FR" dirty="0"/>
              <a:t>5. Utiliser des routines</a:t>
            </a:r>
          </a:p>
          <a:p>
            <a:r>
              <a:rPr lang="fr-FR" dirty="0"/>
              <a:t>6. Changer d’endroit pour travailler</a:t>
            </a:r>
          </a:p>
          <a:p>
            <a:endParaRPr lang="fr-FR" dirty="0"/>
          </a:p>
          <a:p>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03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800" y="1974574"/>
            <a:ext cx="5657088" cy="4452730"/>
          </a:xfrm>
        </p:spPr>
        <p:txBody>
          <a:bodyPr>
            <a:normAutofit/>
          </a:bodyPr>
          <a:lstStyle/>
          <a:p>
            <a:pPr marL="0" indent="0">
              <a:buNone/>
            </a:pPr>
            <a:r>
              <a:rPr lang="fr-FR" dirty="0"/>
              <a:t>Gérer son temps  et son  effort</a:t>
            </a:r>
          </a:p>
          <a:p>
            <a:r>
              <a:rPr lang="fr-FR" dirty="0"/>
              <a:t>7. Prendre le temps de se détendre , de se relaxer</a:t>
            </a:r>
          </a:p>
          <a:p>
            <a:r>
              <a:rPr lang="fr-FR" dirty="0"/>
              <a:t>8. Faire une sieste</a:t>
            </a:r>
          </a:p>
          <a:p>
            <a:r>
              <a:rPr lang="fr-FR" dirty="0"/>
              <a:t>9. Faire du sport, se défouler</a:t>
            </a:r>
          </a:p>
          <a:p>
            <a:r>
              <a:rPr lang="fr-FR" dirty="0"/>
              <a:t>10. Faire des pauses</a:t>
            </a:r>
          </a:p>
          <a:p>
            <a:r>
              <a:rPr lang="fr-FR" dirty="0"/>
              <a:t>11. Utiliser un minuteur pour travailler par périodes de 25 min (</a:t>
            </a:r>
            <a:r>
              <a:rPr lang="fr-FR" dirty="0" err="1"/>
              <a:t>Pomodoro</a:t>
            </a:r>
            <a:r>
              <a:rPr lang="fr-FR" dirty="0"/>
              <a:t>)</a:t>
            </a:r>
          </a:p>
          <a:p>
            <a:r>
              <a:rPr lang="fr-FR" dirty="0"/>
              <a:t>12. 5 de plus</a:t>
            </a:r>
          </a:p>
          <a:p>
            <a:r>
              <a:rPr lang="fr-FR" dirty="0"/>
              <a:t>13. Utiliser des alarmes</a:t>
            </a:r>
          </a:p>
          <a:p>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17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799" y="1974574"/>
            <a:ext cx="6753225" cy="4452730"/>
          </a:xfrm>
        </p:spPr>
        <p:txBody>
          <a:bodyPr>
            <a:normAutofit/>
          </a:bodyPr>
          <a:lstStyle/>
          <a:p>
            <a:pPr marL="0" indent="0">
              <a:buNone/>
            </a:pPr>
            <a:r>
              <a:rPr lang="fr-FR" dirty="0"/>
              <a:t>S’organiser 1/2</a:t>
            </a:r>
          </a:p>
          <a:p>
            <a:pPr marL="0" indent="0">
              <a:buNone/>
            </a:pPr>
            <a:r>
              <a:rPr lang="fr-FR" dirty="0"/>
              <a:t>14. Découper ce qu’on a faire en petits morceaux</a:t>
            </a:r>
          </a:p>
          <a:p>
            <a:pPr marL="0" indent="0">
              <a:buNone/>
            </a:pPr>
            <a:r>
              <a:rPr lang="fr-FR" dirty="0"/>
              <a:t>15. Aller au bout de ce qu’on a commencé</a:t>
            </a:r>
          </a:p>
          <a:p>
            <a:pPr marL="0" indent="0">
              <a:buNone/>
            </a:pPr>
            <a:r>
              <a:rPr lang="fr-FR" dirty="0"/>
              <a:t>16. Faire une seule chose à la fois</a:t>
            </a:r>
          </a:p>
          <a:p>
            <a:pPr marL="0" indent="0">
              <a:buNone/>
            </a:pPr>
            <a:r>
              <a:rPr lang="fr-FR" dirty="0"/>
              <a:t>17. Fuir le mode multitâche comme la peste</a:t>
            </a:r>
          </a:p>
          <a:p>
            <a:pPr marL="0" indent="0">
              <a:buNone/>
            </a:pPr>
            <a:r>
              <a:rPr lang="fr-FR" dirty="0"/>
              <a:t>18. Avoir une image visuelle claire de ce que l’on cherche à accomplir</a:t>
            </a:r>
          </a:p>
          <a:p>
            <a:pPr marL="0" indent="0">
              <a:buNone/>
            </a:pPr>
            <a:r>
              <a:rPr lang="fr-FR" dirty="0"/>
              <a:t>19. Définir ses objectifs en termes d’actions concrètes à mener</a:t>
            </a:r>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03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799" y="1974574"/>
            <a:ext cx="6753225" cy="4452730"/>
          </a:xfrm>
        </p:spPr>
        <p:txBody>
          <a:bodyPr>
            <a:normAutofit lnSpcReduction="10000"/>
          </a:bodyPr>
          <a:lstStyle/>
          <a:p>
            <a:pPr marL="0" indent="0">
              <a:buNone/>
            </a:pPr>
            <a:r>
              <a:rPr lang="fr-FR" dirty="0"/>
              <a:t>S’organiser 2/2</a:t>
            </a:r>
          </a:p>
          <a:p>
            <a:pPr marL="0" indent="0">
              <a:buNone/>
            </a:pPr>
            <a:r>
              <a:rPr lang="fr-FR" dirty="0"/>
              <a:t>20. Hiérarchiser les choses que l’on a à faire</a:t>
            </a:r>
          </a:p>
          <a:p>
            <a:pPr marL="0" indent="0">
              <a:buNone/>
            </a:pPr>
            <a:r>
              <a:rPr lang="fr-FR" dirty="0"/>
              <a:t>21. Alterner des tâches exigeantes sur  le plan de l’attention avec des tâches plus légères.</a:t>
            </a:r>
          </a:p>
          <a:p>
            <a:pPr marL="0" indent="0">
              <a:buNone/>
            </a:pPr>
            <a:r>
              <a:rPr lang="fr-FR" dirty="0"/>
              <a:t>22. Faire à la suite des choses qui se ressemblent</a:t>
            </a:r>
          </a:p>
          <a:p>
            <a:pPr marL="0" indent="0">
              <a:buNone/>
            </a:pPr>
            <a:r>
              <a:rPr lang="fr-FR" dirty="0"/>
              <a:t>23. Travailler entre 10het 12h et entre 16h et 18h00</a:t>
            </a:r>
          </a:p>
          <a:p>
            <a:pPr marL="0" indent="0">
              <a:buNone/>
            </a:pPr>
            <a:r>
              <a:rPr lang="fr-FR" dirty="0"/>
              <a:t>24. Représenter sous une forme graphique  les choses que l’on a à faire pendant la journée comme un chemin à parcourir.</a:t>
            </a:r>
          </a:p>
          <a:p>
            <a:pPr marL="0" indent="0">
              <a:buNone/>
            </a:pPr>
            <a:r>
              <a:rPr lang="fr-FR" dirty="0"/>
              <a:t>25. Définir à l’avance des moments dédiés à la lecture de ses emails</a:t>
            </a:r>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3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6840940" y="6280662"/>
            <a:ext cx="5067093" cy="369332"/>
          </a:xfrm>
          <a:prstGeom prst="rect">
            <a:avLst/>
          </a:prstGeom>
        </p:spPr>
        <p:txBody>
          <a:bodyPr wrap="none">
            <a:spAutoFit/>
          </a:bodyPr>
          <a:lstStyle/>
          <a:p>
            <a:r>
              <a:rPr lang="fr-FR" dirty="0">
                <a:hlinkClick r:id="rId2"/>
              </a:rPr>
              <a:t>http://www.tdahecole.fr/-les-symptomes-du-tdah-/</a:t>
            </a:r>
            <a:r>
              <a:rPr lang="fr-FR" dirty="0"/>
              <a:t> </a:t>
            </a:r>
          </a:p>
        </p:txBody>
      </p:sp>
      <p:sp>
        <p:nvSpPr>
          <p:cNvPr id="6" name="Rectangle 5"/>
          <p:cNvSpPr/>
          <p:nvPr/>
        </p:nvSpPr>
        <p:spPr>
          <a:xfrm>
            <a:off x="1630017" y="2051640"/>
            <a:ext cx="10376453" cy="4401205"/>
          </a:xfrm>
          <a:prstGeom prst="rect">
            <a:avLst/>
          </a:prstGeom>
        </p:spPr>
        <p:txBody>
          <a:bodyPr wrap="square">
            <a:spAutoFit/>
          </a:bodyPr>
          <a:lstStyle/>
          <a:p>
            <a:r>
              <a:rPr lang="fr-FR" sz="2800" dirty="0"/>
              <a:t>Fréquemment, les parents remarquent un </a:t>
            </a:r>
            <a:r>
              <a:rPr lang="fr-FR" sz="2800" b="1" dirty="0"/>
              <a:t>excès d’agitation dès l’âge de la marche, </a:t>
            </a:r>
            <a:r>
              <a:rPr lang="fr-FR" sz="2800" dirty="0"/>
              <a:t>ou en sont alertés </a:t>
            </a:r>
            <a:r>
              <a:rPr lang="fr-FR" sz="2800" b="1" dirty="0"/>
              <a:t>dès l’entrée en colle</a:t>
            </a:r>
            <a:r>
              <a:rPr lang="fr-FR" sz="2800" dirty="0"/>
              <a:t>ctivité. Le plus souvent, c’est au moment de </a:t>
            </a:r>
            <a:r>
              <a:rPr lang="fr-FR" sz="2800" b="1" dirty="0"/>
              <a:t>l’entrée au</a:t>
            </a:r>
            <a:r>
              <a:rPr lang="fr-FR" sz="2800" dirty="0"/>
              <a:t> CP que les familles recherchent de l’aide. Dès l’entrée en primaire, les exigences scolaires se font croissantes : </a:t>
            </a:r>
            <a:r>
              <a:rPr lang="fr-FR" sz="2800" b="1" dirty="0"/>
              <a:t>le trouble entraîne des difficultés d’apprentissage et des perturbations sociales et familiales </a:t>
            </a:r>
            <a:r>
              <a:rPr lang="fr-FR" sz="2800" dirty="0"/>
              <a:t>qui inquiètent les familles et les poussent à consulter.</a:t>
            </a:r>
          </a:p>
          <a:p>
            <a:r>
              <a:rPr lang="fr-FR" sz="2800" dirty="0"/>
              <a:t>L’enfant atteint d’un TDAH souffre de difficultés précoces et durables qui se manifestent dans trois domaines : </a:t>
            </a:r>
            <a:r>
              <a:rPr lang="fr-FR" sz="2800" b="1" dirty="0"/>
              <a:t>l’attention, l’impulsivité et l’hyperactivité</a:t>
            </a:r>
            <a:r>
              <a:rPr lang="fr-FR" sz="2800" dirty="0"/>
              <a:t>.</a:t>
            </a:r>
          </a:p>
        </p:txBody>
      </p:sp>
    </p:spTree>
    <p:extLst>
      <p:ext uri="{BB962C8B-B14F-4D97-AF65-F5344CB8AC3E}">
        <p14:creationId xmlns:p14="http://schemas.microsoft.com/office/powerpoint/2010/main" val="3194312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799" y="1974574"/>
            <a:ext cx="6962775" cy="4452730"/>
          </a:xfrm>
        </p:spPr>
        <p:txBody>
          <a:bodyPr>
            <a:normAutofit/>
          </a:bodyPr>
          <a:lstStyle/>
          <a:p>
            <a:pPr marL="0" indent="0">
              <a:buNone/>
            </a:pPr>
            <a:r>
              <a:rPr lang="fr-FR" dirty="0"/>
              <a:t>Réduire les distraction internes</a:t>
            </a:r>
          </a:p>
          <a:p>
            <a:pPr marL="0" indent="0">
              <a:buNone/>
            </a:pPr>
            <a:r>
              <a:rPr lang="fr-FR" dirty="0"/>
              <a:t>26. Prévoir un moment particulier pour s’occuper de ce qui vous préoccupe</a:t>
            </a:r>
          </a:p>
          <a:p>
            <a:pPr marL="0" indent="0">
              <a:buNone/>
            </a:pPr>
            <a:r>
              <a:rPr lang="fr-FR" dirty="0"/>
              <a:t>27. Réduire le bavardage mental en écrivant</a:t>
            </a:r>
          </a:p>
          <a:p>
            <a:pPr marL="0" indent="0">
              <a:buNone/>
            </a:pPr>
            <a:r>
              <a:rPr lang="fr-FR" dirty="0"/>
              <a:t>28. Quand  une idée ou une chose à faire vous vient à l’esprit, notez là.</a:t>
            </a:r>
          </a:p>
          <a:p>
            <a:pPr marL="0" indent="0">
              <a:buNone/>
            </a:pPr>
            <a:r>
              <a:rPr lang="fr-FR" dirty="0"/>
              <a:t>29. Dessiner une petite croix sur un papier  chaque fois  que l’on se déconcentre</a:t>
            </a:r>
          </a:p>
          <a:p>
            <a:pPr marL="0" indent="0">
              <a:buNone/>
            </a:pPr>
            <a:r>
              <a:rPr lang="fr-FR" dirty="0"/>
              <a:t>30. Se focaliser sur ce que l’on peut contrôler</a:t>
            </a:r>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840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800" y="1974574"/>
            <a:ext cx="6838950" cy="4452730"/>
          </a:xfrm>
        </p:spPr>
        <p:txBody>
          <a:bodyPr>
            <a:normAutofit/>
          </a:bodyPr>
          <a:lstStyle/>
          <a:p>
            <a:pPr marL="0" indent="0">
              <a:buNone/>
            </a:pPr>
            <a:r>
              <a:rPr lang="fr-FR" dirty="0"/>
              <a:t>Soigner sa motivation</a:t>
            </a:r>
          </a:p>
          <a:p>
            <a:pPr marL="0" indent="0">
              <a:buNone/>
            </a:pPr>
            <a:r>
              <a:rPr lang="fr-FR" dirty="0"/>
              <a:t>31.  Avoir une idée claire de la raison pour laquelle on fait ce que l’on est en train de faire</a:t>
            </a:r>
          </a:p>
          <a:p>
            <a:pPr marL="0" indent="0">
              <a:buNone/>
            </a:pPr>
            <a:r>
              <a:rPr lang="fr-FR" dirty="0"/>
              <a:t>32. Être passionné par ce que l’on fait</a:t>
            </a:r>
          </a:p>
          <a:p>
            <a:pPr marL="0" indent="0">
              <a:buNone/>
            </a:pPr>
            <a:r>
              <a:rPr lang="fr-FR" dirty="0"/>
              <a:t>33. Rendre ce que vous avez à faire intéressant</a:t>
            </a:r>
          </a:p>
          <a:p>
            <a:pPr marL="0" indent="0">
              <a:buNone/>
            </a:pPr>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97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304799" y="1949116"/>
            <a:ext cx="6637421" cy="4478188"/>
          </a:xfrm>
        </p:spPr>
        <p:txBody>
          <a:bodyPr>
            <a:normAutofit fontScale="92500" lnSpcReduction="10000"/>
          </a:bodyPr>
          <a:lstStyle/>
          <a:p>
            <a:pPr marL="0" indent="0">
              <a:buNone/>
            </a:pPr>
            <a:r>
              <a:rPr lang="fr-FR" b="1" dirty="0"/>
              <a:t>Autres conseils</a:t>
            </a:r>
          </a:p>
          <a:p>
            <a:pPr marL="0" indent="0">
              <a:buNone/>
            </a:pPr>
            <a:r>
              <a:rPr lang="fr-FR" dirty="0"/>
              <a:t>34. Travailler à plusieurs</a:t>
            </a:r>
          </a:p>
          <a:p>
            <a:pPr marL="0" indent="0">
              <a:buNone/>
            </a:pPr>
            <a:r>
              <a:rPr lang="fr-FR" dirty="0"/>
              <a:t>35. Connaître son style attentionnel</a:t>
            </a:r>
          </a:p>
          <a:p>
            <a:pPr marL="0" indent="0">
              <a:buNone/>
            </a:pPr>
            <a:r>
              <a:rPr lang="fr-FR" dirty="0"/>
              <a:t>37. Obtenir une copie  du cours à l’avance ou une version de l’exposé pour s’y préparer</a:t>
            </a:r>
          </a:p>
          <a:p>
            <a:pPr marL="0" indent="0">
              <a:buNone/>
            </a:pPr>
            <a:r>
              <a:rPr lang="fr-FR" dirty="0"/>
              <a:t>37. Se poser des questions</a:t>
            </a:r>
          </a:p>
          <a:p>
            <a:pPr marL="0" indent="0">
              <a:buNone/>
            </a:pPr>
            <a:r>
              <a:rPr lang="fr-FR" dirty="0"/>
              <a:t>38.Utiliser le meilleur de la technologie</a:t>
            </a:r>
          </a:p>
          <a:p>
            <a:pPr marL="0" indent="0">
              <a:buNone/>
            </a:pPr>
            <a:r>
              <a:rPr lang="fr-FR" dirty="0"/>
              <a:t>39. Se concentrer sur sa respiration</a:t>
            </a:r>
          </a:p>
          <a:p>
            <a:pPr marL="0" indent="0">
              <a:buNone/>
            </a:pPr>
            <a:r>
              <a:rPr lang="fr-FR" dirty="0"/>
              <a:t>40. Bien manger, bien dormir, boire de l’eau</a:t>
            </a:r>
          </a:p>
          <a:p>
            <a:pPr marL="0" indent="0">
              <a:buNone/>
            </a:pPr>
            <a:r>
              <a:rPr lang="fr-FR" dirty="0"/>
              <a:t>41. Faire des jeux sur ordinateur</a:t>
            </a:r>
          </a:p>
          <a:p>
            <a:pPr marL="0" indent="0">
              <a:buNone/>
            </a:pPr>
            <a:r>
              <a:rPr lang="fr-FR" dirty="0"/>
              <a:t>42. Faire des jeux de rôle</a:t>
            </a:r>
          </a:p>
          <a:p>
            <a:pPr marL="0" indent="0">
              <a:buNone/>
            </a:pPr>
            <a:endParaRPr lang="fr-FR" dirty="0"/>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818" y="2240244"/>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19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50 trucs contre la distraction</a:t>
            </a:r>
          </a:p>
        </p:txBody>
      </p:sp>
      <p:sp>
        <p:nvSpPr>
          <p:cNvPr id="4" name="Espace réservé du contenu 3"/>
          <p:cNvSpPr>
            <a:spLocks noGrp="1"/>
          </p:cNvSpPr>
          <p:nvPr>
            <p:ph sz="half" idx="2"/>
          </p:nvPr>
        </p:nvSpPr>
        <p:spPr>
          <a:xfrm>
            <a:off x="192505" y="1973178"/>
            <a:ext cx="6946790" cy="4454125"/>
          </a:xfrm>
        </p:spPr>
        <p:txBody>
          <a:bodyPr>
            <a:normAutofit fontScale="25000" lnSpcReduction="20000"/>
          </a:bodyPr>
          <a:lstStyle/>
          <a:p>
            <a:pPr marL="0" indent="0">
              <a:buNone/>
            </a:pPr>
            <a:r>
              <a:rPr lang="fr-FR" sz="11200" b="1" dirty="0"/>
              <a:t>Autres conseils</a:t>
            </a:r>
          </a:p>
          <a:p>
            <a:pPr marL="0" indent="0">
              <a:buNone/>
            </a:pPr>
            <a:r>
              <a:rPr lang="fr-FR" sz="9600" dirty="0"/>
              <a:t>43. Méditer</a:t>
            </a:r>
          </a:p>
          <a:p>
            <a:pPr marL="0" indent="0">
              <a:buNone/>
            </a:pPr>
            <a:r>
              <a:rPr lang="fr-FR" sz="9600" dirty="0"/>
              <a:t>44. Méfiez vous !</a:t>
            </a:r>
          </a:p>
          <a:p>
            <a:pPr marL="0" indent="0">
              <a:buNone/>
            </a:pPr>
            <a:r>
              <a:rPr lang="fr-FR" sz="9600" dirty="0"/>
              <a:t>45. Voyagez dans le temps</a:t>
            </a:r>
          </a:p>
          <a:p>
            <a:pPr marL="0" indent="0">
              <a:buNone/>
            </a:pPr>
            <a:r>
              <a:rPr lang="fr-FR" sz="9600" dirty="0"/>
              <a:t>« L’enfant qui doit lire un texte pour ses devoirs peut s’imaginer  le lendemain en classe, au moment  d’être interrogé. »</a:t>
            </a:r>
          </a:p>
          <a:p>
            <a:pPr marL="0" indent="0">
              <a:buNone/>
            </a:pPr>
            <a:r>
              <a:rPr lang="fr-FR" sz="9600" dirty="0"/>
              <a:t>46. Se mettre en attente</a:t>
            </a:r>
          </a:p>
          <a:p>
            <a:pPr marL="0" indent="0">
              <a:buNone/>
            </a:pPr>
            <a:r>
              <a:rPr lang="fr-FR" sz="9600" dirty="0"/>
              <a:t>47. Utiliser un miroir sphérique</a:t>
            </a:r>
          </a:p>
          <a:p>
            <a:pPr marL="0" indent="0">
              <a:buNone/>
            </a:pPr>
            <a:r>
              <a:rPr lang="fr-FR" sz="9600" dirty="0"/>
              <a:t>48. Utiliser ses doigts et ses yeux</a:t>
            </a:r>
          </a:p>
          <a:p>
            <a:pPr marL="0" indent="0">
              <a:buNone/>
            </a:pPr>
            <a:r>
              <a:rPr lang="fr-FR" sz="9600" dirty="0"/>
              <a:t>49. Donner une âme aux objets</a:t>
            </a:r>
          </a:p>
          <a:p>
            <a:pPr marL="0" indent="0">
              <a:buNone/>
            </a:pPr>
            <a:r>
              <a:rPr lang="fr-FR" sz="9600" dirty="0"/>
              <a:t>50. Changer de perspective</a:t>
            </a:r>
          </a:p>
        </p:txBody>
      </p:sp>
      <p:pic>
        <p:nvPicPr>
          <p:cNvPr id="7" name="Picture 2" descr="Le Cerveau funambule: Comprendre et apprivoiser son attention grâce aux neurosciences par [Lachaux, Jean-Phili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597" y="2106710"/>
            <a:ext cx="2759103" cy="41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65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85811" y="284176"/>
            <a:ext cx="5406189" cy="1508760"/>
          </a:xfrm>
        </p:spPr>
        <p:txBody>
          <a:bodyPr/>
          <a:lstStyle/>
          <a:p>
            <a:r>
              <a:rPr lang="fr-FR" dirty="0"/>
              <a:t>Les renforçateurs</a:t>
            </a: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a:xfrm>
            <a:off x="6208977" y="2230517"/>
            <a:ext cx="5688856" cy="1161270"/>
          </a:xfrm>
        </p:spPr>
        <p:txBody>
          <a:bodyPr/>
          <a:lstStyle/>
          <a:p>
            <a:r>
              <a:rPr lang="fr-FR" dirty="0">
                <a:hlinkClick r:id="rId2"/>
              </a:rPr>
              <a:t>http://www.aba67.free.fr/?traitement_aba_procedures_02_augmenter_la_frequence_d_un_comportement</a:t>
            </a:r>
            <a:r>
              <a:rPr lang="fr-FR" dirty="0"/>
              <a:t> </a:t>
            </a:r>
          </a:p>
        </p:txBody>
      </p:sp>
      <p:sp>
        <p:nvSpPr>
          <p:cNvPr id="5" name="Rectangle 1"/>
          <p:cNvSpPr>
            <a:spLocks noChangeArrowheads="1"/>
          </p:cNvSpPr>
          <p:nvPr/>
        </p:nvSpPr>
        <p:spPr bwMode="auto">
          <a:xfrm>
            <a:off x="180320" y="-7139589"/>
            <a:ext cx="83322875" cy="1714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n renforçateur est tout événement ayant la caractéristique </a:t>
            </a:r>
            <a:r>
              <a:rPr kumimoji="0" lang="fr-FR" altLang="fr-FR" sz="1800" b="1" i="0" u="none" strike="noStrike" cap="none" normalizeH="0" baseline="0" dirty="0">
                <a:ln>
                  <a:noFill/>
                </a:ln>
                <a:solidFill>
                  <a:schemeClr val="tx1"/>
                </a:solidFill>
                <a:effectLst/>
                <a:latin typeface="Arial" panose="020B0604020202020204" pitchFamily="34" charset="0"/>
              </a:rPr>
              <a:t>d'augmenter la probabilité d'apparition d'un comportement</a:t>
            </a:r>
            <a:r>
              <a:rPr kumimoji="0" lang="fr-FR" altLang="fr-FR" sz="1800" b="0" i="0" u="none" strike="noStrike" cap="none" normalizeH="0" baseline="0" dirty="0">
                <a:ln>
                  <a:noFill/>
                </a:ln>
                <a:solidFill>
                  <a:schemeClr val="tx1"/>
                </a:solidFill>
                <a:effectLst/>
                <a:latin typeface="Arial" panose="020B0604020202020204" pitchFamily="34" charset="0"/>
              </a:rPr>
              <a:t>.</a:t>
            </a:r>
            <a:br>
              <a:rPr kumimoji="0" lang="fr-FR" altLang="fr-FR" sz="1800" b="0" i="0" u="none" strike="noStrike" cap="none" normalizeH="0" baseline="0" dirty="0">
                <a:ln>
                  <a:noFill/>
                </a:ln>
                <a:solidFill>
                  <a:schemeClr val="tx1"/>
                </a:solidFill>
                <a:effectLst/>
                <a:latin typeface="Arial" panose="020B0604020202020204" pitchFamily="34" charset="0"/>
              </a:rPr>
            </a:b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Il existe plusieurs types de renforçateurs :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altLang="fr-FR" sz="1800" b="0" i="0" u="none" strike="noStrike" cap="none" normalizeH="0" baseline="0" dirty="0">
                <a:ln>
                  <a:noFill/>
                </a:ln>
                <a:solidFill>
                  <a:schemeClr val="tx1"/>
                </a:solidFill>
                <a:effectLst/>
                <a:latin typeface="Arial" panose="020B0604020202020204" pitchFamily="34" charset="0"/>
              </a:rPr>
              <a:t>les</a:t>
            </a:r>
            <a:r>
              <a:rPr kumimoji="0" lang="fr-FR" altLang="fr-FR" sz="1800" b="1" i="0" u="none" strike="noStrike" cap="none" normalizeH="0" baseline="0" dirty="0">
                <a:ln>
                  <a:noFill/>
                </a:ln>
                <a:solidFill>
                  <a:schemeClr val="tx1"/>
                </a:solidFill>
                <a:effectLst/>
                <a:latin typeface="Arial" panose="020B0604020202020204" pitchFamily="34" charset="0"/>
              </a:rPr>
              <a:t> renforçateurs primaires</a:t>
            </a:r>
            <a:r>
              <a:rPr kumimoji="0" lang="fr-FR" altLang="fr-FR" sz="1800" b="0" i="0" u="none" strike="noStrike" cap="none" normalizeH="0" baseline="0" dirty="0">
                <a:ln>
                  <a:noFill/>
                </a:ln>
                <a:solidFill>
                  <a:schemeClr val="tx1"/>
                </a:solidFill>
                <a:effectLst/>
                <a:latin typeface="Arial" panose="020B0604020202020204" pitchFamily="34" charset="0"/>
              </a:rPr>
              <a:t> : ceux sont ce qui sont liés aux besoins primaires : la nourriture, le sommeil, ... bonbons, glaces et autres friandises!... </a:t>
            </a:r>
            <a:br>
              <a:rPr kumimoji="0" lang="fr-FR" altLang="fr-FR" sz="1800" b="0" i="0" u="none" strike="noStrike" cap="none" normalizeH="0" baseline="0" dirty="0">
                <a:ln>
                  <a:noFill/>
                </a:ln>
                <a:solidFill>
                  <a:schemeClr val="tx1"/>
                </a:solidFill>
                <a:effectLst/>
                <a:latin typeface="Arial" panose="020B0604020202020204" pitchFamily="34" charset="0"/>
              </a:rPr>
            </a:b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6700" b="0" i="0" u="none" strike="noStrike" cap="none" normalizeH="0" baseline="0" dirty="0">
                <a:ln>
                  <a:noFill/>
                </a:ln>
                <a:solidFill>
                  <a:schemeClr val="tx1"/>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r-FR" altLang="fr-FR" sz="1800" b="0" i="0" u="none" strike="noStrike" cap="none" normalizeH="0" baseline="0" dirty="0">
                <a:ln>
                  <a:noFill/>
                </a:ln>
                <a:solidFill>
                  <a:schemeClr val="tx1"/>
                </a:solidFill>
                <a:effectLst/>
                <a:latin typeface="Arial" panose="020B0604020202020204" pitchFamily="34" charset="0"/>
              </a:rPr>
              <a:t>les </a:t>
            </a:r>
            <a:r>
              <a:rPr kumimoji="0" lang="fr-FR" altLang="fr-FR" sz="1800" b="1" i="0" u="none" strike="noStrike" cap="none" normalizeH="0" baseline="0" dirty="0">
                <a:ln>
                  <a:noFill/>
                </a:ln>
                <a:solidFill>
                  <a:schemeClr val="tx1"/>
                </a:solidFill>
                <a:effectLst/>
                <a:latin typeface="Arial" panose="020B0604020202020204" pitchFamily="34" charset="0"/>
              </a:rPr>
              <a:t>renforçateurs secondaires ou conditionnés </a:t>
            </a:r>
            <a:r>
              <a:rPr kumimoji="0" lang="fr-FR" altLang="fr-FR" sz="1800" b="0" i="0" u="none" strike="noStrike" cap="none" normalizeH="0" baseline="0" dirty="0">
                <a:ln>
                  <a:noFill/>
                </a:ln>
                <a:solidFill>
                  <a:schemeClr val="tx1"/>
                </a:solidFill>
                <a:effectLst/>
                <a:latin typeface="Arial" panose="020B0604020202020204" pitchFamily="34" charset="0"/>
              </a:rPr>
              <a:t>: ceux sont des événements qui ont acquis un caractère renforçant par association répétée avec des renforçateurs primaires. Ils se rangent en plusieurs sous-catégories :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les </a:t>
            </a:r>
            <a:r>
              <a:rPr kumimoji="0" lang="fr-FR" altLang="fr-FR" sz="1800" b="1" i="0" u="none" strike="noStrike" cap="none" normalizeH="0" baseline="0" dirty="0">
                <a:ln>
                  <a:noFill/>
                </a:ln>
                <a:solidFill>
                  <a:schemeClr val="tx1"/>
                </a:solidFill>
                <a:effectLst/>
                <a:latin typeface="Arial" panose="020B0604020202020204" pitchFamily="34" charset="0"/>
              </a:rPr>
              <a:t>renforçateurs sociaux</a:t>
            </a:r>
            <a:r>
              <a:rPr kumimoji="0" lang="fr-FR" altLang="fr-FR" sz="1800" b="0" i="0" u="none" strike="noStrike" cap="none" normalizeH="0" baseline="0" dirty="0">
                <a:ln>
                  <a:noFill/>
                </a:ln>
                <a:solidFill>
                  <a:schemeClr val="tx1"/>
                </a:solidFill>
                <a:effectLst/>
                <a:latin typeface="Arial" panose="020B0604020202020204" pitchFamily="34" charset="0"/>
              </a:rPr>
              <a:t> : événement agréable produit par une autre personne. </a:t>
            </a:r>
            <a:endParaRPr kumimoji="0" lang="fr-FR" altLang="fr-FR" sz="1800" b="0" i="1"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1" u="none" strike="noStrike" cap="none" normalizeH="0" baseline="0" dirty="0">
                <a:ln>
                  <a:noFill/>
                </a:ln>
                <a:solidFill>
                  <a:schemeClr val="tx1"/>
                </a:solidFill>
                <a:effectLst/>
                <a:latin typeface="Arial" panose="020B0604020202020204" pitchFamily="34" charset="0"/>
              </a:rPr>
              <a:t>Ex : tape sur l'épaule, câlin, bisous, chatouilles, félicitations, porté...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les r</a:t>
            </a:r>
            <a:r>
              <a:rPr kumimoji="0" lang="fr-FR" altLang="fr-FR" sz="1800" b="1" i="0" u="none" strike="noStrike" cap="none" normalizeH="0" baseline="0" dirty="0">
                <a:ln>
                  <a:noFill/>
                </a:ln>
                <a:solidFill>
                  <a:schemeClr val="tx1"/>
                </a:solidFill>
                <a:effectLst/>
                <a:latin typeface="Arial" panose="020B0604020202020204" pitchFamily="34" charset="0"/>
              </a:rPr>
              <a:t>enforçateurs tangibles non alimentaires :</a:t>
            </a:r>
            <a:r>
              <a:rPr kumimoji="0" lang="fr-FR" altLang="fr-FR" sz="1800" b="0" i="0" u="none" strike="noStrike" cap="none" normalizeH="0" baseline="0" dirty="0">
                <a:ln>
                  <a:noFill/>
                </a:ln>
                <a:solidFill>
                  <a:schemeClr val="tx1"/>
                </a:solidFill>
                <a:effectLst/>
                <a:latin typeface="Arial" panose="020B0604020202020204" pitchFamily="34" charset="0"/>
              </a:rPr>
              <a:t> objets que l'on manipule par plaisir.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Ex : gonfler un ballon, regarder dans un kaléidoscope...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6000" b="0" i="0" u="none" strike="noStrike" cap="none" normalizeH="0" baseline="0" dirty="0">
                <a:ln>
                  <a:noFill/>
                </a:ln>
                <a:solidFill>
                  <a:schemeClr val="tx1"/>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les </a:t>
            </a:r>
            <a:r>
              <a:rPr kumimoji="0" lang="fr-FR" altLang="fr-FR" sz="1800" b="1" i="0" u="none" strike="noStrike" cap="none" normalizeH="0" baseline="0" dirty="0">
                <a:ln>
                  <a:noFill/>
                </a:ln>
                <a:solidFill>
                  <a:schemeClr val="tx1"/>
                </a:solidFill>
                <a:effectLst/>
                <a:latin typeface="Arial" panose="020B0604020202020204" pitchFamily="34" charset="0"/>
              </a:rPr>
              <a:t>activités</a:t>
            </a:r>
            <a:r>
              <a:rPr kumimoji="0" lang="fr-FR" altLang="fr-FR" sz="1800" b="0" i="0" u="none" strike="noStrike" cap="none" normalizeH="0" baseline="0" dirty="0">
                <a:ln>
                  <a:noFill/>
                </a:ln>
                <a:solidFill>
                  <a:schemeClr val="tx1"/>
                </a:solidFill>
                <a:effectLst/>
                <a:latin typeface="Arial" panose="020B0604020202020204" pitchFamily="34" charset="0"/>
              </a:rPr>
              <a:t> : celles que l'on entreprend spontanément pour le plaisir qu'elles procurent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Ex : Regarder la télé, faire du roller, du vélo, jouer à la dînette,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90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8400" b="0" i="0" u="none" strike="noStrike" cap="none" normalizeH="0" baseline="0" dirty="0">
                <a:ln>
                  <a:noFill/>
                </a:ln>
                <a:solidFill>
                  <a:schemeClr val="tx1"/>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les r</a:t>
            </a:r>
            <a:r>
              <a:rPr kumimoji="0" lang="fr-FR" altLang="fr-FR" sz="1800" b="1" i="0" u="none" strike="noStrike" cap="none" normalizeH="0" baseline="0" dirty="0">
                <a:ln>
                  <a:noFill/>
                </a:ln>
                <a:solidFill>
                  <a:schemeClr val="tx1"/>
                </a:solidFill>
                <a:effectLst/>
                <a:latin typeface="Arial" panose="020B0604020202020204" pitchFamily="34" charset="0"/>
              </a:rPr>
              <a:t>enforçateurs intermédiaires</a:t>
            </a:r>
            <a:r>
              <a:rPr kumimoji="0" lang="fr-FR" altLang="fr-FR" sz="1800" b="0" i="0" u="none" strike="noStrike" cap="none" normalizeH="0" baseline="0" dirty="0">
                <a:ln>
                  <a:noFill/>
                </a:ln>
                <a:solidFill>
                  <a:schemeClr val="tx1"/>
                </a:solidFill>
                <a:effectLst/>
                <a:latin typeface="Arial" panose="020B0604020202020204" pitchFamily="34" charset="0"/>
              </a:rPr>
              <a:t>. Leur pouvoir renforçant vient du fait qu'ils peuvent être échangés contre les renforçateurs décrits précédemment.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Ex : le meilleur exemple est sans doute l'argent que l'on peut échanger contre toute sorte de bien dans notre société ou encore les bons points à l'école, ou les jetons lorsque l'on met en place une économie de jetons. </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Au début d'une prise en charge, il se peut que l'enfant ne soit pas réceptif à beaucoup de renforçateurs. Parfois, aucun jouet ne l'intéresse, il n'est pas sensible au contact social, seules ses stéréotypies le stimulent. Dans ce cas, on essaie de travailler dans un premier temps avec des renforçateurs primaires. Mais, dès le départ, notre but est de créer de nouvelles sources de renforcement par </a:t>
            </a:r>
            <a:r>
              <a:rPr kumimoji="0" lang="fr-FR" altLang="fr-FR" sz="1800" b="0" i="0" u="none" strike="noStrike" cap="none" normalizeH="0" baseline="0" dirty="0" err="1">
                <a:ln>
                  <a:noFill/>
                </a:ln>
                <a:solidFill>
                  <a:schemeClr val="tx1"/>
                </a:solidFill>
                <a:effectLst/>
                <a:latin typeface="Arial" panose="020B0604020202020204" pitchFamily="34" charset="0"/>
              </a:rPr>
              <a:t>pairing</a:t>
            </a:r>
            <a:r>
              <a:rPr kumimoji="0" lang="fr-FR" altLang="fr-FR" sz="1800" b="0" i="0" u="none" strike="noStrike" cap="none" normalizeH="0" baseline="0" dirty="0">
                <a:ln>
                  <a:noFill/>
                </a:ln>
                <a:solidFill>
                  <a:schemeClr val="tx1"/>
                </a:solidFill>
                <a:effectLst/>
                <a:latin typeface="Arial" panose="020B0604020202020204" pitchFamily="34" charset="0"/>
              </a:rPr>
              <a:t>, c'est-à-dire par </a:t>
            </a:r>
            <a:r>
              <a:rPr kumimoji="0" lang="fr-FR" altLang="fr-FR" sz="1800" b="1" i="0" u="none" strike="noStrike" cap="none" normalizeH="0" baseline="0" dirty="0">
                <a:ln>
                  <a:noFill/>
                </a:ln>
                <a:solidFill>
                  <a:schemeClr val="tx1"/>
                </a:solidFill>
                <a:effectLst/>
                <a:latin typeface="Arial" panose="020B0604020202020204" pitchFamily="34" charset="0"/>
              </a:rPr>
              <a:t>association de l'événement que l'on veut voir devenir renforçant avec un événement qui l'est déjà</a:t>
            </a:r>
            <a:r>
              <a:rPr kumimoji="0" lang="fr-FR" altLang="fr-FR" sz="1800" b="0" i="0" u="none" strike="noStrike" cap="none" normalizeH="0" baseline="0" dirty="0">
                <a:ln>
                  <a:noFill/>
                </a:ln>
                <a:solidFill>
                  <a:schemeClr val="tx1"/>
                </a:solidFill>
                <a:effectLst/>
                <a:latin typeface="Arial" panose="020B0604020202020204" pitchFamily="34" charset="0"/>
              </a:rPr>
              <a:t>. Ainsi, chaque fois qu'un renforçateur tangible sera distribué, il sera couplé avec des félicitations pour que celles-ci acquièrent une valeur </a:t>
            </a:r>
            <a:r>
              <a:rPr kumimoji="0" lang="fr-FR" altLang="fr-FR" sz="1800" b="0" i="0" u="none" strike="noStrike" cap="none" normalizeH="0" baseline="0" dirty="0" err="1">
                <a:ln>
                  <a:noFill/>
                </a:ln>
                <a:solidFill>
                  <a:schemeClr val="tx1"/>
                </a:solidFill>
                <a:effectLst/>
                <a:latin typeface="Arial" panose="020B0604020202020204" pitchFamily="34" charset="0"/>
              </a:rPr>
              <a:t>renforçante</a:t>
            </a:r>
            <a:r>
              <a:rPr kumimoji="0" lang="fr-FR" altLang="fr-FR" sz="1800" b="0" i="0" u="none" strike="noStrike" cap="none" normalizeH="0" baseline="0" dirty="0">
                <a:ln>
                  <a:noFill/>
                </a:ln>
                <a:solidFill>
                  <a:schemeClr val="tx1"/>
                </a:solidFill>
                <a:effectLst/>
                <a:latin typeface="Arial" panose="020B0604020202020204" pitchFamily="34" charset="0"/>
              </a:rPr>
              <a:t> et puissent être utilisées en tant que renforçateur par la suite. Justement, pour bien manipuler les renforçateurs, il existe plusieurs conditions : </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3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1" i="0" u="none" strike="noStrike" cap="none" normalizeH="0" baseline="0" dirty="0">
                <a:ln>
                  <a:noFill/>
                </a:ln>
                <a:solidFill>
                  <a:schemeClr val="tx1"/>
                </a:solidFill>
                <a:effectLst/>
                <a:latin typeface="Arial" panose="020B0604020202020204" pitchFamily="34" charset="0"/>
              </a:rPr>
              <a:t>A - Consistance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rPr>
              <a:t>Ca ne veut pas dire que ça doit être un aliment bien nourrissant, non </a:t>
            </a:r>
            <a:r>
              <a:rPr kumimoji="0" lang="fr-FR" altLang="fr-FR" sz="1100" b="0" i="0" u="none" strike="noStrike" cap="none" normalizeH="0" baseline="0" dirty="0" err="1">
                <a:ln>
                  <a:noFill/>
                </a:ln>
                <a:solidFill>
                  <a:schemeClr val="tx1"/>
                </a:solidFill>
                <a:effectLst/>
                <a:latin typeface="Arial" panose="020B0604020202020204" pitchFamily="34" charset="0"/>
              </a:rPr>
              <a:t>non</a:t>
            </a:r>
            <a:r>
              <a:rPr kumimoji="0" lang="fr-FR" altLang="fr-FR" sz="1100" b="0" i="0" u="none" strike="noStrike" cap="none" normalizeH="0" baseline="0" dirty="0">
                <a:ln>
                  <a:noFill/>
                </a:ln>
                <a:solidFill>
                  <a:schemeClr val="tx1"/>
                </a:solidFill>
                <a:effectLst/>
                <a:latin typeface="Arial" panose="020B0604020202020204" pitchFamily="34" charset="0"/>
              </a:rPr>
              <a:t>. Cela veut dire que le renforçateur doit être distribué systématiquement après l'apparition du comportement. En effet, le comportement et sa conséquence positive (le renforçateur) doivent être couplés un certain nombre de fois pour qu'il y ait apprentissage, pas une fois de temps en temps.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3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1" i="0" u="none" strike="noStrike" cap="none" normalizeH="0" baseline="0" dirty="0">
                <a:ln>
                  <a:noFill/>
                </a:ln>
                <a:solidFill>
                  <a:schemeClr val="tx1"/>
                </a:solidFill>
                <a:effectLst/>
                <a:latin typeface="Arial" panose="020B0604020202020204" pitchFamily="34" charset="0"/>
              </a:rPr>
              <a:t>B - immédiateté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rPr>
              <a:t>Pour être efficace, le renforçateur doit être délivré dans les 2 secondes qui suivent l'émission du comportement. Après, c'est trop tard !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300" b="1" i="0" u="none" strike="noStrike" cap="none" normalizeH="0" baseline="0" dirty="0">
                <a:ln>
                  <a:noFill/>
                </a:ln>
                <a:solidFill>
                  <a:schemeClr val="tx1"/>
                </a:solidFill>
                <a:effectLst/>
                <a:latin typeface="Arial" panose="020B0604020202020204" pitchFamily="34" charset="0"/>
              </a:rPr>
              <a:t>C - contingence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rPr>
              <a:t>Le renforçateur doit être distribué tout de suite après le comportement cible, sans que d'autres comportements ne s'intercalent entre le comportement cible et le renforçateur.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3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1" i="0" u="none" strike="noStrike" cap="none" normalizeH="0" baseline="0" dirty="0">
                <a:ln>
                  <a:noFill/>
                </a:ln>
                <a:solidFill>
                  <a:schemeClr val="tx1"/>
                </a:solidFill>
                <a:effectLst/>
                <a:latin typeface="Arial" panose="020B0604020202020204" pitchFamily="34" charset="0"/>
              </a:rPr>
              <a:t>D - Approprié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rPr>
              <a:t>Il doit bien sûr tenir compte des préférences de l'enfant et être proportionnel à l'effort fourni. Le contexte rentre également en compte : si un enfant vient de manger, les renforçateurs alimentaires risques d'être moins efficaces (satiété). En revanche, si l'enfant n'a pas eu accès à un renforçateur pendant un moment, il est en état de privation. Le renforçateur sera d'autant plus puissant.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Récapitulons ... le renforçateur doit donc être distribué :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systématiquement</a:t>
            </a: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r-FR" altLang="fr-FR" sz="1800" b="1" i="0" u="none" strike="noStrike" cap="none" normalizeH="0" baseline="0" dirty="0">
                <a:ln>
                  <a:noFill/>
                </a:ln>
                <a:solidFill>
                  <a:schemeClr val="tx1"/>
                </a:solidFill>
                <a:effectLst/>
                <a:latin typeface="Arial" panose="020B0604020202020204" pitchFamily="34" charset="0"/>
              </a:rPr>
              <a:t>tout de suite après</a:t>
            </a:r>
            <a:r>
              <a:rPr kumimoji="0" lang="fr-FR" altLang="fr-FR" sz="1800" b="0" i="0" u="none" strike="noStrike" cap="none" normalizeH="0" baseline="0" dirty="0">
                <a:ln>
                  <a:noFill/>
                </a:ln>
                <a:solidFill>
                  <a:schemeClr val="tx1"/>
                </a:solidFill>
                <a:effectLst/>
                <a:latin typeface="Arial" panose="020B0604020202020204" pitchFamily="34" charset="0"/>
              </a:rPr>
              <a:t> l'émission du comportement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fr-FR" altLang="fr-FR" sz="1800" b="0" i="0" u="none" strike="noStrike" cap="none" normalizeH="0" baseline="0" dirty="0">
                <a:ln>
                  <a:noFill/>
                </a:ln>
                <a:solidFill>
                  <a:schemeClr val="tx1"/>
                </a:solidFill>
                <a:effectLst/>
                <a:latin typeface="Arial" panose="020B0604020202020204" pitchFamily="34" charset="0"/>
              </a:rPr>
              <a:t>en </a:t>
            </a:r>
            <a:r>
              <a:rPr kumimoji="0" lang="fr-FR" altLang="fr-FR" sz="1800" b="1" i="0" u="none" strike="noStrike" cap="none" normalizeH="0" baseline="0" dirty="0">
                <a:ln>
                  <a:noFill/>
                </a:ln>
                <a:solidFill>
                  <a:schemeClr val="tx1"/>
                </a:solidFill>
                <a:effectLst/>
                <a:latin typeface="Arial" panose="020B0604020202020204" pitchFamily="34" charset="0"/>
              </a:rPr>
              <a:t>quantité suffisante</a:t>
            </a:r>
            <a:r>
              <a:rPr kumimoji="0" lang="fr-FR" altLang="fr-FR" sz="1800" b="0" i="0" u="none" strike="noStrike" cap="none" normalizeH="0" baseline="0" dirty="0">
                <a:ln>
                  <a:noFill/>
                </a:ln>
                <a:solidFill>
                  <a:schemeClr val="tx1"/>
                </a:solidFill>
                <a:effectLst/>
                <a:latin typeface="Arial" panose="020B0604020202020204" pitchFamily="34" charset="0"/>
              </a:rPr>
              <a:t> (pour être efficace) mais pas trop (satiété)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fr-FR" altLang="fr-FR" sz="1800" b="0" i="0" u="none" strike="noStrike" cap="none" normalizeH="0" baseline="0" dirty="0">
                <a:ln>
                  <a:noFill/>
                </a:ln>
                <a:solidFill>
                  <a:schemeClr val="tx1"/>
                </a:solidFill>
                <a:effectLst/>
                <a:latin typeface="Arial" panose="020B0604020202020204" pitchFamily="34" charset="0"/>
              </a:rPr>
              <a:t>selon les </a:t>
            </a:r>
            <a:r>
              <a:rPr kumimoji="0" lang="fr-FR" altLang="fr-FR" sz="1800" b="1" i="0" u="none" strike="noStrike" cap="none" normalizeH="0" baseline="0" dirty="0">
                <a:ln>
                  <a:noFill/>
                </a:ln>
                <a:solidFill>
                  <a:schemeClr val="tx1"/>
                </a:solidFill>
                <a:effectLst/>
                <a:latin typeface="Arial" panose="020B0604020202020204" pitchFamily="34" charset="0"/>
              </a:rPr>
              <a:t>préférences</a:t>
            </a:r>
            <a:r>
              <a:rPr kumimoji="0" lang="fr-FR" altLang="fr-FR" sz="1800" b="0" i="0" u="none" strike="noStrike" cap="none" normalizeH="0" baseline="0" dirty="0">
                <a:ln>
                  <a:noFill/>
                </a:ln>
                <a:solidFill>
                  <a:schemeClr val="tx1"/>
                </a:solidFill>
                <a:effectLst/>
                <a:latin typeface="Arial" panose="020B0604020202020204" pitchFamily="34" charset="0"/>
              </a:rPr>
              <a:t> de l'enfant (il faut réévaluer très souvent)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fr-FR" altLang="fr-FR" sz="1800" b="0" i="0" u="none" strike="noStrike" cap="none" normalizeH="0" baseline="0" dirty="0">
                <a:ln>
                  <a:noFill/>
                </a:ln>
                <a:solidFill>
                  <a:schemeClr val="tx1"/>
                </a:solidFill>
                <a:effectLst/>
                <a:latin typeface="Arial" panose="020B0604020202020204" pitchFamily="34" charset="0"/>
              </a:rPr>
              <a:t>avec </a:t>
            </a:r>
            <a:r>
              <a:rPr kumimoji="0" lang="fr-FR" altLang="fr-FR" sz="1800" b="1" i="0" u="none" strike="noStrike" cap="none" normalizeH="0" baseline="0" dirty="0">
                <a:ln>
                  <a:noFill/>
                </a:ln>
                <a:solidFill>
                  <a:schemeClr val="tx1"/>
                </a:solidFill>
                <a:effectLst/>
                <a:latin typeface="Arial" panose="020B0604020202020204" pitchFamily="34" charset="0"/>
              </a:rPr>
              <a:t>enthousiasme</a:t>
            </a:r>
            <a:r>
              <a:rPr kumimoji="0" lang="fr-FR" altLang="fr-FR" sz="1800" b="0" i="0" u="none" strike="noStrike" cap="none" normalizeH="0" baseline="0" dirty="0">
                <a:ln>
                  <a:noFill/>
                </a:ln>
                <a:solidFill>
                  <a:schemeClr val="tx1"/>
                </a:solidFill>
                <a:effectLst/>
                <a:latin typeface="Arial" panose="020B0604020202020204" pitchFamily="34" charset="0"/>
              </a:rPr>
              <a:t> (toujours avec félicitations)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fr-FR" altLang="fr-FR" sz="1800" b="0" i="0" u="none" strike="noStrike" cap="none" normalizeH="0" baseline="0" dirty="0">
                <a:ln>
                  <a:noFill/>
                </a:ln>
                <a:solidFill>
                  <a:schemeClr val="tx1"/>
                </a:solidFill>
                <a:effectLst/>
                <a:latin typeface="Arial" panose="020B0604020202020204" pitchFamily="34" charset="0"/>
              </a:rPr>
              <a:t>en </a:t>
            </a:r>
            <a:r>
              <a:rPr kumimoji="0" lang="fr-FR" altLang="fr-FR" sz="1800" b="1" i="0" u="none" strike="noStrike" cap="none" normalizeH="0" baseline="0" dirty="0">
                <a:ln>
                  <a:noFill/>
                </a:ln>
                <a:solidFill>
                  <a:schemeClr val="tx1"/>
                </a:solidFill>
                <a:effectLst/>
                <a:latin typeface="Arial" panose="020B0604020202020204" pitchFamily="34" charset="0"/>
              </a:rPr>
              <a:t>précisant</a:t>
            </a:r>
            <a:r>
              <a:rPr kumimoji="0" lang="fr-FR" altLang="fr-FR" sz="1800" b="0" i="0" u="none" strike="noStrike" cap="none" normalizeH="0" baseline="0" dirty="0">
                <a:ln>
                  <a:noFill/>
                </a:ln>
                <a:solidFill>
                  <a:schemeClr val="tx1"/>
                </a:solidFill>
                <a:effectLst/>
                <a:latin typeface="Arial" panose="020B0604020202020204" pitchFamily="34" charset="0"/>
              </a:rPr>
              <a:t> ce que l'on renforce (ex : "super, tu m'as regardé!")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fr-FR" altLang="fr-FR" sz="1800" b="0" i="0" u="none" strike="noStrike" cap="none" normalizeH="0" baseline="0" dirty="0">
                <a:ln>
                  <a:noFill/>
                </a:ln>
                <a:solidFill>
                  <a:schemeClr val="tx1"/>
                </a:solidFill>
                <a:effectLst/>
                <a:latin typeface="Arial" panose="020B0604020202020204" pitchFamily="34" charset="0"/>
              </a:rPr>
              <a:t>en </a:t>
            </a:r>
            <a:r>
              <a:rPr kumimoji="0" lang="fr-FR" altLang="fr-FR" sz="1800" b="1" i="0" u="none" strike="noStrike" cap="none" normalizeH="0" baseline="0" dirty="0">
                <a:ln>
                  <a:noFill/>
                </a:ln>
                <a:solidFill>
                  <a:schemeClr val="tx1"/>
                </a:solidFill>
                <a:effectLst/>
                <a:latin typeface="Arial" panose="020B0604020202020204" pitchFamily="34" charset="0"/>
              </a:rPr>
              <a:t>variant</a:t>
            </a:r>
            <a:r>
              <a:rPr kumimoji="0" lang="fr-FR" altLang="fr-FR" sz="1800" b="0" i="0" u="none" strike="noStrike" cap="none" normalizeH="0" baseline="0" dirty="0">
                <a:ln>
                  <a:noFill/>
                </a:ln>
                <a:solidFill>
                  <a:schemeClr val="tx1"/>
                </a:solidFill>
                <a:effectLst/>
                <a:latin typeface="Arial" panose="020B0604020202020204" pitchFamily="34" charset="0"/>
              </a:rPr>
              <a:t> les renforçateurs sociaux ("super! ; tu es un champion! ; Génial!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Et n'oublie pas qu'un renforçateur est </a:t>
            </a:r>
            <a:r>
              <a:rPr kumimoji="0" lang="fr-FR" altLang="fr-FR" sz="1800" b="1" i="0" u="none" strike="noStrike" cap="none" normalizeH="0" baseline="0" dirty="0">
                <a:ln>
                  <a:noFill/>
                </a:ln>
                <a:solidFill>
                  <a:schemeClr val="tx1"/>
                </a:solidFill>
                <a:effectLst/>
                <a:latin typeface="Arial" panose="020B0604020202020204" pitchFamily="34" charset="0"/>
              </a:rPr>
              <a:t>individuel</a:t>
            </a:r>
            <a:r>
              <a:rPr kumimoji="0" lang="fr-FR" altLang="fr-FR" sz="1800" b="0" i="0" u="none" strike="noStrike" cap="none" normalizeH="0" baseline="0" dirty="0">
                <a:ln>
                  <a:noFill/>
                </a:ln>
                <a:solidFill>
                  <a:schemeClr val="tx1"/>
                </a:solidFill>
                <a:effectLst/>
                <a:latin typeface="Arial" panose="020B0604020202020204" pitchFamily="34" charset="0"/>
              </a:rPr>
              <a:t> et peut </a:t>
            </a:r>
            <a:r>
              <a:rPr kumimoji="0" lang="fr-FR" altLang="fr-FR" sz="1800" b="1" i="0" u="none" strike="noStrike" cap="none" normalizeH="0" baseline="0" dirty="0">
                <a:ln>
                  <a:noFill/>
                </a:ln>
                <a:solidFill>
                  <a:schemeClr val="tx1"/>
                </a:solidFill>
                <a:effectLst/>
                <a:latin typeface="Arial" panose="020B0604020202020204" pitchFamily="34" charset="0"/>
              </a:rPr>
              <a:t>varier</a:t>
            </a:r>
            <a:r>
              <a:rPr kumimoji="0" lang="fr-FR" altLang="fr-FR" sz="1800" b="0" i="0" u="none" strike="noStrike" cap="none" normalizeH="0" baseline="0" dirty="0">
                <a:ln>
                  <a:noFill/>
                </a:ln>
                <a:solidFill>
                  <a:schemeClr val="tx1"/>
                </a:solidFill>
                <a:effectLst/>
                <a:latin typeface="Arial" panose="020B0604020202020204" pitchFamily="34" charset="0"/>
              </a:rPr>
              <a:t> dans le temps. Il faut donc être </a:t>
            </a:r>
            <a:r>
              <a:rPr kumimoji="0" lang="fr-FR" altLang="fr-FR" sz="1800" b="1" i="0" u="none" strike="noStrike" cap="none" normalizeH="0" baseline="0" dirty="0">
                <a:ln>
                  <a:noFill/>
                </a:ln>
                <a:solidFill>
                  <a:schemeClr val="tx1"/>
                </a:solidFill>
                <a:effectLst/>
                <a:latin typeface="Arial" panose="020B0604020202020204" pitchFamily="34" charset="0"/>
              </a:rPr>
              <a:t>attentif</a:t>
            </a:r>
            <a:r>
              <a:rPr kumimoji="0" lang="fr-FR" altLang="fr-FR" sz="1800" b="0" i="0" u="none" strike="noStrike" cap="none" normalizeH="0" baseline="0" dirty="0">
                <a:ln>
                  <a:noFill/>
                </a:ln>
                <a:solidFill>
                  <a:schemeClr val="tx1"/>
                </a:solidFill>
                <a:effectLst/>
                <a:latin typeface="Arial" panose="020B0604020202020204" pitchFamily="34" charset="0"/>
              </a:rPr>
              <a:t> et </a:t>
            </a:r>
            <a:r>
              <a:rPr kumimoji="0" lang="fr-FR" altLang="fr-FR" sz="1800" b="1" i="0" u="none" strike="noStrike" cap="none" normalizeH="0" baseline="0" dirty="0">
                <a:ln>
                  <a:noFill/>
                </a:ln>
                <a:solidFill>
                  <a:schemeClr val="tx1"/>
                </a:solidFill>
                <a:effectLst/>
                <a:latin typeface="Arial" panose="020B0604020202020204" pitchFamily="34" charset="0"/>
              </a:rPr>
              <a:t>inventif</a:t>
            </a: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br>
              <a:rPr kumimoji="0" lang="fr-FR" altLang="fr-FR" sz="45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Il faut penser à tout ça en même temps pour délivrer un renforçateur ! Dans ces conditions, on est sûr de ne pas respecter le paramètre "immédiateté" !</a:t>
            </a: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ABA Alsace Autisme ABA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720138"/>
            <a:ext cx="457200"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3"/>
          <p:cNvSpPr txBox="1">
            <a:spLocks/>
          </p:cNvSpPr>
          <p:nvPr/>
        </p:nvSpPr>
        <p:spPr>
          <a:xfrm>
            <a:off x="180320" y="35895"/>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fr-FR" b="1" dirty="0"/>
              <a:t>TDAH</a:t>
            </a:r>
            <a:br>
              <a:rPr lang="fr-FR" b="1" dirty="0"/>
            </a:br>
            <a:r>
              <a:rPr lang="fr-FR" b="1" dirty="0"/>
              <a:t>2. Adaptations</a:t>
            </a:r>
            <a:endParaRPr lang="fr-FR" dirty="0"/>
          </a:p>
        </p:txBody>
      </p:sp>
    </p:spTree>
    <p:extLst>
      <p:ext uri="{BB962C8B-B14F-4D97-AF65-F5344CB8AC3E}">
        <p14:creationId xmlns:p14="http://schemas.microsoft.com/office/powerpoint/2010/main" val="914558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10142" y="256173"/>
            <a:ext cx="9784080" cy="1508760"/>
          </a:xfrm>
        </p:spPr>
        <p:txBody>
          <a:bodyPr>
            <a:normAutofit/>
          </a:bodyPr>
          <a:lstStyle/>
          <a:p>
            <a:r>
              <a:rPr lang="fr-FR" b="1" dirty="0"/>
              <a:t>TDAH</a:t>
            </a:r>
            <a:br>
              <a:rPr lang="fr-FR" b="1" dirty="0"/>
            </a:br>
            <a:r>
              <a:rPr lang="fr-FR" b="1" dirty="0"/>
              <a:t>2. ADAPTATIONS</a:t>
            </a:r>
            <a:endParaRPr lang="fr-FR" dirty="0"/>
          </a:p>
        </p:txBody>
      </p:sp>
      <p:sp>
        <p:nvSpPr>
          <p:cNvPr id="8" name="Espace réservé du contenu 4"/>
          <p:cNvSpPr>
            <a:spLocks noGrp="1"/>
          </p:cNvSpPr>
          <p:nvPr>
            <p:ph sz="half" idx="1"/>
          </p:nvPr>
        </p:nvSpPr>
        <p:spPr>
          <a:xfrm>
            <a:off x="344557" y="2236306"/>
            <a:ext cx="1708161" cy="4186253"/>
          </a:xfrm>
        </p:spPr>
        <p:txBody>
          <a:bodyPr>
            <a:normAutofit/>
          </a:bodyPr>
          <a:lstStyle/>
          <a:p>
            <a:pPr algn="ctr">
              <a:buNone/>
            </a:pPr>
            <a:r>
              <a:rPr lang="fr-FR" sz="1200" dirty="0"/>
              <a:t>Plan</a:t>
            </a:r>
          </a:p>
          <a:p>
            <a:pPr marL="0" indent="0">
              <a:buNone/>
            </a:pPr>
            <a:r>
              <a:rPr lang="fr-FR" sz="1200" b="1" dirty="0"/>
              <a:t>I. Définitions</a:t>
            </a:r>
            <a:endParaRPr lang="fr-FR" sz="1200" dirty="0"/>
          </a:p>
          <a:p>
            <a:pPr marL="0" indent="0">
              <a:buNone/>
            </a:pPr>
            <a:r>
              <a:rPr lang="fr-FR" sz="1200" b="1" dirty="0"/>
              <a:t>2. Adaptations</a:t>
            </a:r>
            <a:endParaRPr lang="fr-FR" sz="1200" dirty="0"/>
          </a:p>
          <a:p>
            <a:pPr>
              <a:buNone/>
            </a:pP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Espace réservé du contenu 2"/>
          <p:cNvSpPr>
            <a:spLocks noGrp="1"/>
          </p:cNvSpPr>
          <p:nvPr>
            <p:ph sz="half" idx="1"/>
          </p:nvPr>
        </p:nvSpPr>
        <p:spPr>
          <a:xfrm>
            <a:off x="2052718" y="5878597"/>
            <a:ext cx="9962819" cy="843046"/>
          </a:xfrm>
        </p:spPr>
        <p:txBody>
          <a:bodyPr/>
          <a:lstStyle/>
          <a:p>
            <a:r>
              <a:rPr lang="fr-FR" dirty="0">
                <a:hlinkClick r:id="rId2"/>
              </a:rPr>
              <a:t>https://youtu.be/9jpH7vlb7E8</a:t>
            </a:r>
            <a:r>
              <a:rPr lang="fr-FR" dirty="0"/>
              <a:t> </a:t>
            </a:r>
          </a:p>
        </p:txBody>
      </p:sp>
      <p:pic>
        <p:nvPicPr>
          <p:cNvPr id="9" name="Image 8">
            <a:hlinkClick r:id="rId3" action="ppaction://hlinkfile"/>
          </p:cNvPr>
          <p:cNvPicPr>
            <a:picLocks noChangeAspect="1"/>
          </p:cNvPicPr>
          <p:nvPr/>
        </p:nvPicPr>
        <p:blipFill>
          <a:blip r:embed="rId4"/>
          <a:stretch>
            <a:fillRect/>
          </a:stretch>
        </p:blipFill>
        <p:spPr>
          <a:xfrm>
            <a:off x="4461661" y="256172"/>
            <a:ext cx="7438823" cy="5386981"/>
          </a:xfrm>
          <a:prstGeom prst="rect">
            <a:avLst/>
          </a:prstGeom>
        </p:spPr>
      </p:pic>
    </p:spTree>
    <p:extLst>
      <p:ext uri="{BB962C8B-B14F-4D97-AF65-F5344CB8AC3E}">
        <p14:creationId xmlns:p14="http://schemas.microsoft.com/office/powerpoint/2010/main" val="105014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2" name="Image 11"/>
          <p:cNvPicPr>
            <a:picLocks noChangeAspect="1"/>
          </p:cNvPicPr>
          <p:nvPr/>
        </p:nvPicPr>
        <p:blipFill>
          <a:blip r:embed="rId2"/>
          <a:stretch>
            <a:fillRect/>
          </a:stretch>
        </p:blipFill>
        <p:spPr>
          <a:xfrm>
            <a:off x="5723927" y="402764"/>
            <a:ext cx="3877273" cy="6292446"/>
          </a:xfrm>
          <a:prstGeom prst="rect">
            <a:avLst/>
          </a:prstGeom>
        </p:spPr>
      </p:pic>
    </p:spTree>
    <p:extLst>
      <p:ext uri="{BB962C8B-B14F-4D97-AF65-F5344CB8AC3E}">
        <p14:creationId xmlns:p14="http://schemas.microsoft.com/office/powerpoint/2010/main" val="51937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p:cNvPicPr>
            <a:picLocks noChangeAspect="1"/>
          </p:cNvPicPr>
          <p:nvPr/>
        </p:nvPicPr>
        <p:blipFill rotWithShape="1">
          <a:blip r:embed="rId2"/>
          <a:srcRect b="31180"/>
          <a:stretch/>
        </p:blipFill>
        <p:spPr>
          <a:xfrm>
            <a:off x="10562047" y="319592"/>
            <a:ext cx="1083414" cy="1210060"/>
          </a:xfrm>
          <a:prstGeom prst="rect">
            <a:avLst/>
          </a:prstGeom>
        </p:spPr>
      </p:pic>
      <p:pic>
        <p:nvPicPr>
          <p:cNvPr id="11" name="Image 10"/>
          <p:cNvPicPr>
            <a:picLocks noChangeAspect="1"/>
          </p:cNvPicPr>
          <p:nvPr/>
        </p:nvPicPr>
        <p:blipFill>
          <a:blip r:embed="rId3"/>
          <a:stretch>
            <a:fillRect/>
          </a:stretch>
        </p:blipFill>
        <p:spPr>
          <a:xfrm>
            <a:off x="4000500" y="2119312"/>
            <a:ext cx="6920056" cy="4325035"/>
          </a:xfrm>
          <a:prstGeom prst="rect">
            <a:avLst/>
          </a:prstGeom>
        </p:spPr>
      </p:pic>
    </p:spTree>
    <p:extLst>
      <p:ext uri="{BB962C8B-B14F-4D97-AF65-F5344CB8AC3E}">
        <p14:creationId xmlns:p14="http://schemas.microsoft.com/office/powerpoint/2010/main" val="82224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p:cNvPicPr>
            <a:picLocks noChangeAspect="1"/>
          </p:cNvPicPr>
          <p:nvPr/>
        </p:nvPicPr>
        <p:blipFill rotWithShape="1">
          <a:blip r:embed="rId2"/>
          <a:srcRect b="31180"/>
          <a:stretch/>
        </p:blipFill>
        <p:spPr>
          <a:xfrm>
            <a:off x="10562047" y="319592"/>
            <a:ext cx="1083414" cy="1210060"/>
          </a:xfrm>
          <a:prstGeom prst="rect">
            <a:avLst/>
          </a:prstGeom>
        </p:spPr>
      </p:pic>
      <p:pic>
        <p:nvPicPr>
          <p:cNvPr id="8" name="Image 7"/>
          <p:cNvPicPr>
            <a:picLocks noChangeAspect="1"/>
          </p:cNvPicPr>
          <p:nvPr/>
        </p:nvPicPr>
        <p:blipFill>
          <a:blip r:embed="rId3"/>
          <a:stretch>
            <a:fillRect/>
          </a:stretch>
        </p:blipFill>
        <p:spPr>
          <a:xfrm>
            <a:off x="3805811" y="1792936"/>
            <a:ext cx="6141753" cy="4954228"/>
          </a:xfrm>
          <a:prstGeom prst="rect">
            <a:avLst/>
          </a:prstGeom>
        </p:spPr>
      </p:pic>
    </p:spTree>
    <p:extLst>
      <p:ext uri="{BB962C8B-B14F-4D97-AF65-F5344CB8AC3E}">
        <p14:creationId xmlns:p14="http://schemas.microsoft.com/office/powerpoint/2010/main" val="336317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t>TDAH</a:t>
            </a:r>
            <a:br>
              <a:rPr lang="fr-FR" b="1" dirty="0"/>
            </a:br>
            <a:r>
              <a:rPr lang="fr-FR" b="1" dirty="0"/>
              <a:t>1. Définitions</a:t>
            </a:r>
            <a:endParaRPr lang="fr-FR" dirty="0"/>
          </a:p>
        </p:txBody>
      </p:sp>
      <p:sp>
        <p:nvSpPr>
          <p:cNvPr id="2" name="Rectangle 1"/>
          <p:cNvSpPr>
            <a:spLocks noChangeArrowheads="1"/>
          </p:cNvSpPr>
          <p:nvPr/>
        </p:nvSpPr>
        <p:spPr bwMode="auto">
          <a:xfrm>
            <a:off x="2052718" y="1866974"/>
            <a:ext cx="10139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344557" y="5776228"/>
            <a:ext cx="11595653" cy="369332"/>
          </a:xfrm>
          <a:prstGeom prst="rect">
            <a:avLst/>
          </a:prstGeom>
        </p:spPr>
        <p:txBody>
          <a:bodyPr wrap="square">
            <a:spAutoFit/>
          </a:bodyPr>
          <a:lstStyle/>
          <a:p>
            <a:r>
              <a:rPr lang="fr-FR" dirty="0"/>
              <a:t>http://www.collegestjonavarin.fr/wp-content/uploads/2016/03/CHUMontpellierAIDEauxENSEIGNANTS.pdf</a:t>
            </a:r>
          </a:p>
        </p:txBody>
      </p:sp>
      <p:sp>
        <p:nvSpPr>
          <p:cNvPr id="6" name="Rectangle 5"/>
          <p:cNvSpPr/>
          <p:nvPr/>
        </p:nvSpPr>
        <p:spPr>
          <a:xfrm>
            <a:off x="689811" y="2828836"/>
            <a:ext cx="10945597" cy="2062103"/>
          </a:xfrm>
          <a:prstGeom prst="rect">
            <a:avLst/>
          </a:prstGeom>
        </p:spPr>
        <p:txBody>
          <a:bodyPr wrap="square">
            <a:spAutoFit/>
          </a:bodyPr>
          <a:lstStyle/>
          <a:p>
            <a:r>
              <a:rPr lang="fr-FR" sz="3200"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Les enfants atteints d’une forme ou l’autre de TDA/H ont </a:t>
            </a:r>
            <a:r>
              <a:rPr lang="fr-FR" sz="320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une faible estime de soi.</a:t>
            </a:r>
            <a:r>
              <a:rPr lang="fr-FR" sz="3200"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 Il </a:t>
            </a:r>
            <a:r>
              <a:rPr lang="fr-FR" sz="3200" b="1"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semble qu'une plus grande valorisation amène une amélioration de leurs comportements et de leurs résultats</a:t>
            </a:r>
            <a:r>
              <a:rPr lang="fr-FR" dirty="0">
                <a:solidFill>
                  <a:srgbClr val="0000FF"/>
                </a:solidFill>
                <a:latin typeface="Century Schoolbook" panose="02040604050505020304" pitchFamily="18" charset="0"/>
                <a:ea typeface="Times New Roman" panose="02020603050405020304" pitchFamily="18" charset="0"/>
                <a:cs typeface="Times New Roman" panose="02020603050405020304" pitchFamily="18" charset="0"/>
              </a:rPr>
              <a:t>. </a:t>
            </a:r>
            <a:endParaRPr lang="fr-FR" dirty="0"/>
          </a:p>
        </p:txBody>
      </p:sp>
    </p:spTree>
    <p:extLst>
      <p:ext uri="{BB962C8B-B14F-4D97-AF65-F5344CB8AC3E}">
        <p14:creationId xmlns:p14="http://schemas.microsoft.com/office/powerpoint/2010/main" val="1012915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 de couleurs]]</Template>
  <TotalTime>2990</TotalTime>
  <Words>3273</Words>
  <Application>Microsoft Office PowerPoint</Application>
  <PresentationFormat>Grand écran</PresentationFormat>
  <Paragraphs>514</Paragraphs>
  <Slides>55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55</vt:i4>
      </vt:variant>
    </vt:vector>
  </HeadingPairs>
  <TitlesOfParts>
    <vt:vector size="63" baseType="lpstr">
      <vt:lpstr>Arial</vt:lpstr>
      <vt:lpstr>Calibri</vt:lpstr>
      <vt:lpstr>Century Schoolbook</vt:lpstr>
      <vt:lpstr>Corbel</vt:lpstr>
      <vt:lpstr>Symbol</vt:lpstr>
      <vt:lpstr>Times New Roman</vt:lpstr>
      <vt:lpstr>Wingdings</vt:lpstr>
      <vt:lpstr>À bandes</vt:lpstr>
      <vt:lpstr>TDAH</vt:lpstr>
      <vt:lpstr>TDAH 1. Définitions</vt:lpstr>
      <vt:lpstr>TDAH 1. DéfinitionS</vt:lpstr>
      <vt:lpstr>TDAH 1. Définitions</vt:lpstr>
      <vt:lpstr>TDAH 1. Définition</vt:lpstr>
      <vt:lpstr>TDAH 1. Définitions</vt:lpstr>
      <vt:lpstr>TDAH 1. Définitions</vt:lpstr>
      <vt:lpstr>TDAH 1. Définitions</vt:lpstr>
      <vt:lpstr>TDAH 1. Définitions</vt:lpstr>
      <vt:lpstr>TDAH 1. Définition</vt:lpstr>
      <vt:lpstr>TDAH 1. Définition</vt:lpstr>
      <vt:lpstr>Présentation PowerPoint</vt:lpstr>
      <vt:lpstr>TDAH 2. Adaptations</vt:lpstr>
      <vt:lpstr>Jean Philippe LAchaux</vt:lpstr>
      <vt:lpstr>Savoir déclencher un état d’attention plus stable</vt:lpstr>
      <vt:lpstr>Trouble de l’attention</vt:lpstr>
      <vt:lpstr>Le trépied de l’attention</vt:lpstr>
      <vt:lpstr>Le trépied de l’attention</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TDAH 2. ADAPTATIONS </vt:lpstr>
      <vt:lpstr>Modèle REFELCTO (GaGNE, 2004)</vt:lpstr>
      <vt:lpstr>Modèle REFELCTO (GaGNE, 2004)</vt:lpstr>
      <vt:lpstr>Modèle REFELCTO (GaGNE, 2004)</vt:lpstr>
      <vt:lpstr>Modèle REFELCTO (GaGNE, 2004)</vt:lpstr>
      <vt:lpstr>Modèle REFELCTO (GaGNE, 2004)</vt:lpstr>
      <vt:lpstr>Modèle REFELCTO (GaGNE, 2004)</vt:lpstr>
      <vt:lpstr>Modèle REFELCTO (GaGNE, 2004)</vt:lpstr>
      <vt:lpstr>50 trucs contre la distraction</vt:lpstr>
      <vt:lpstr>50 trucs contre la distraction</vt:lpstr>
      <vt:lpstr>50 trucs contre la distraction</vt:lpstr>
      <vt:lpstr>50 trucs contre la distraction</vt:lpstr>
      <vt:lpstr>50 trucs contre la distraction</vt:lpstr>
      <vt:lpstr>50 trucs contre la distraction</vt:lpstr>
      <vt:lpstr>50 trucs contre la distraction</vt:lpstr>
      <vt:lpstr>50 trucs contre la distraction</vt:lpstr>
      <vt:lpstr>Les renforçateurs</vt:lpstr>
      <vt:lpstr>TDAH 2. ADAPTATIONS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TDAH</dc:title>
  <dc:creator>Thibaut Salem</dc:creator>
  <cp:lastModifiedBy>Thibaut Salem</cp:lastModifiedBy>
  <cp:revision>101</cp:revision>
  <dcterms:created xsi:type="dcterms:W3CDTF">2016-10-28T12:31:39Z</dcterms:created>
  <dcterms:modified xsi:type="dcterms:W3CDTF">2016-11-23T19:47:18Z</dcterms:modified>
</cp:coreProperties>
</file>